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99.xml" ContentType="application/vnd.openxmlformats-officedocument.presentationml.slide+xml"/>
  <Override PartName="/ppt/slides/slide118.xml" ContentType="application/vnd.openxmlformats-officedocument.presentationml.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57"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2" r:id="rId66"/>
    <p:sldId id="321"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259" r:id="rId1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4" d="100"/>
          <a:sy n="64" d="100"/>
        </p:scale>
        <p:origin x="-147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3/26/2018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3/26/2018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3/26/2018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4290B15-DB56-464F-B865-98881C76EB89}" type="datetimeFigureOut">
              <a:rPr lang="en-US" smtClean="0"/>
              <a:pPr/>
              <a:t>3/26/2018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290B15-DB56-464F-B865-98881C76EB89}" type="datetimeFigureOut">
              <a:rPr lang="en-US" smtClean="0"/>
              <a:pPr/>
              <a:t>3/26/2018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E4290B15-DB56-464F-B865-98881C76EB89}" type="datetimeFigureOut">
              <a:rPr lang="en-US" smtClean="0"/>
              <a:pPr/>
              <a:t>3/26/2018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E4290B15-DB56-464F-B865-98881C76EB89}" type="datetimeFigureOut">
              <a:rPr lang="en-US" smtClean="0"/>
              <a:pPr/>
              <a:t>3/26/2018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E4290B15-DB56-464F-B865-98881C76EB89}" type="datetimeFigureOut">
              <a:rPr lang="en-US" smtClean="0"/>
              <a:pPr/>
              <a:t>3/26/2018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290B15-DB56-464F-B865-98881C76EB89}" type="datetimeFigureOut">
              <a:rPr lang="en-US" smtClean="0"/>
              <a:pPr/>
              <a:t>3/26/2018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90B15-DB56-464F-B865-98881C76EB89}" type="datetimeFigureOut">
              <a:rPr lang="en-US" smtClean="0"/>
              <a:pPr/>
              <a:t>3/26/2018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90B15-DB56-464F-B865-98881C76EB89}" type="datetimeFigureOut">
              <a:rPr lang="en-US" smtClean="0"/>
              <a:pPr/>
              <a:t>3/26/2018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8F20628-E0F2-401F-90A7-6C33B6EAEC17}"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90B15-DB56-464F-B865-98881C76EB89}" type="datetimeFigureOut">
              <a:rPr lang="en-US" smtClean="0"/>
              <a:pPr/>
              <a:t>3/26/2018</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20628-E0F2-401F-90A7-6C33B6EAEC17}"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0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108.xml.rels><?xml version="1.0" encoding="UTF-8" standalone="yes"?>
<Relationships xmlns="http://schemas.openxmlformats.org/package/2006/relationships"><Relationship Id="rId8" Type="http://schemas.openxmlformats.org/officeDocument/2006/relationships/image" Target="../media/image211.jpeg"/><Relationship Id="rId3" Type="http://schemas.openxmlformats.org/officeDocument/2006/relationships/image" Target="../media/image206.png"/><Relationship Id="rId7" Type="http://schemas.openxmlformats.org/officeDocument/2006/relationships/image" Target="../media/image210.jpeg"/><Relationship Id="rId2" Type="http://schemas.openxmlformats.org/officeDocument/2006/relationships/image" Target="../media/image205.jpeg"/><Relationship Id="rId1" Type="http://schemas.openxmlformats.org/officeDocument/2006/relationships/slideLayout" Target="../slideLayouts/slideLayout2.xml"/><Relationship Id="rId6" Type="http://schemas.openxmlformats.org/officeDocument/2006/relationships/image" Target="../media/image209.jpeg"/><Relationship Id="rId11" Type="http://schemas.openxmlformats.org/officeDocument/2006/relationships/image" Target="../media/image213.jpeg"/><Relationship Id="rId5" Type="http://schemas.openxmlformats.org/officeDocument/2006/relationships/image" Target="../media/image208.png"/><Relationship Id="rId10" Type="http://schemas.openxmlformats.org/officeDocument/2006/relationships/image" Target="../media/image212.jpeg"/><Relationship Id="rId4" Type="http://schemas.openxmlformats.org/officeDocument/2006/relationships/image" Target="../media/image207.jpeg"/><Relationship Id="rId9" Type="http://schemas.openxmlformats.org/officeDocument/2006/relationships/image" Target="../media/image190.jpeg"/></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png"/><Relationship Id="rId1" Type="http://schemas.openxmlformats.org/officeDocument/2006/relationships/slideLayout" Target="../slideLayouts/slideLayout2.xml"/><Relationship Id="rId4" Type="http://schemas.openxmlformats.org/officeDocument/2006/relationships/hyperlink" Target="http://www.firstchurchoftheinternet.org/studies/eatingpork.htm"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hyperlink" Target="http://www.asidcom.org/IMG/pdf/L1-_Darhim_Dali_Hashsim.pdf" TargetMode="External"/><Relationship Id="rId3" Type="http://schemas.openxmlformats.org/officeDocument/2006/relationships/hyperlink" Target="http://eur-lex.europa.eu/JOHtml.do?uri=OJ:L:2011:040:SOM:EN:HTML" TargetMode="External"/><Relationship Id="rId7" Type="http://schemas.openxmlformats.org/officeDocument/2006/relationships/hyperlink" Target="http://www.asidcom.org/IMG/pdf/L20-_Hani_M-_Al-Mazeedi_Arabic_English_2.pdf"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azkahalal.files.wordpress.com/2012/06/gimdes-2012_dr-hani-al-mazeedi1.pdf" TargetMode="External"/><Relationship Id="rId5" Type="http://schemas.openxmlformats.org/officeDocument/2006/relationships/hyperlink" Target="http://azkahalal.files.wordpress.com/2013/02/arabic_version_of_halal_culture_presentation_2013.pdf" TargetMode="External"/><Relationship Id="rId10" Type="http://schemas.openxmlformats.org/officeDocument/2006/relationships/hyperlink" Target="http://azkahalal.files.wordpress.com/2014/05/kisr-halal-2014-mariam-abdulatif.pdf" TargetMode="External"/><Relationship Id="rId4" Type="http://schemas.openxmlformats.org/officeDocument/2006/relationships/hyperlink" Target="mailto:saydamhmmd@yahoo.com" TargetMode="External"/><Relationship Id="rId9" Type="http://schemas.openxmlformats.org/officeDocument/2006/relationships/hyperlink" Target="http://www.asidcom.org/IMG/pdf/L26-_Dr-_Irfan_Sungkar.pdf"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2.xml"/><Relationship Id="rId4" Type="http://schemas.openxmlformats.org/officeDocument/2006/relationships/hyperlink" Target="mailto:mazeedi@hotmail.com" TargetMode="Externa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oleObject" Target="../embeddings/Microsoft_Office_Word_97_-_2003_Document1.doc"/></Relationships>
</file>

<file path=ppt/slides/_rels/slide5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hyperlink" Target="http://azkahalal.wordpress.com/" TargetMode="External"/><Relationship Id="rId2" Type="http://schemas.openxmlformats.org/officeDocument/2006/relationships/hyperlink" Target="mailto:mazeedi@hotmail.com"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8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jpeg"/><Relationship Id="rId5" Type="http://schemas.openxmlformats.org/officeDocument/2006/relationships/image" Target="../media/image104.png"/><Relationship Id="rId10" Type="http://schemas.openxmlformats.org/officeDocument/2006/relationships/image" Target="../media/image109.jpeg"/><Relationship Id="rId4" Type="http://schemas.openxmlformats.org/officeDocument/2006/relationships/image" Target="../media/image103.png"/><Relationship Id="rId9" Type="http://schemas.openxmlformats.org/officeDocument/2006/relationships/image" Target="../media/image108.jpeg"/></Relationships>
</file>

<file path=ppt/slides/_rels/slide8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png"/></Relationships>
</file>

<file path=ppt/slides/_rels/slide87.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9.jpe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03.png"/><Relationship Id="rId4" Type="http://schemas.openxmlformats.org/officeDocument/2006/relationships/image" Target="../media/image137.jpeg"/></Relationships>
</file>

<file path=ppt/slides/_rels/slide8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jpeg"/></Relationships>
</file>

<file path=ppt/slides/_rels/slide8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49.jpeg"/><Relationship Id="rId7" Type="http://schemas.openxmlformats.org/officeDocument/2006/relationships/image" Target="../media/image153.pn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s>
</file>

<file path=ppt/slides/_rels/slide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9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94.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9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9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99.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jpeg"/><Relationship Id="rId7" Type="http://schemas.openxmlformats.org/officeDocument/2006/relationships/image" Target="../media/image189.jpeg"/><Relationship Id="rId2" Type="http://schemas.openxmlformats.org/officeDocument/2006/relationships/image" Target="../media/image184.jpeg"/><Relationship Id="rId1" Type="http://schemas.openxmlformats.org/officeDocument/2006/relationships/slideLayout" Target="../slideLayouts/slideLayout2.xml"/><Relationship Id="rId6" Type="http://schemas.openxmlformats.org/officeDocument/2006/relationships/image" Target="../media/image188.jpeg"/><Relationship Id="rId5" Type="http://schemas.openxmlformats.org/officeDocument/2006/relationships/image" Target="../media/image187.png"/><Relationship Id="rId4" Type="http://schemas.openxmlformats.org/officeDocument/2006/relationships/image" Target="../media/image186.jpeg"/><Relationship Id="rId9" Type="http://schemas.openxmlformats.org/officeDocument/2006/relationships/image" Target="../media/image19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lal Sciences Academy - Transparency.png"/>
          <p:cNvPicPr>
            <a:picLocks noChangeAspect="1"/>
          </p:cNvPicPr>
          <p:nvPr/>
        </p:nvPicPr>
        <p:blipFill>
          <a:blip r:embed="rId2" cstate="print"/>
          <a:stretch>
            <a:fillRect/>
          </a:stretch>
        </p:blipFill>
        <p:spPr>
          <a:xfrm>
            <a:off x="500034" y="2224289"/>
            <a:ext cx="5108458" cy="1630683"/>
          </a:xfrm>
          <a:prstGeom prst="rect">
            <a:avLst/>
          </a:prstGeom>
        </p:spPr>
      </p:pic>
      <p:sp>
        <p:nvSpPr>
          <p:cNvPr id="5" name="Rectangle 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descr="HSA Tranparent.png"/>
          <p:cNvPicPr>
            <a:picLocks noChangeAspect="1"/>
          </p:cNvPicPr>
          <p:nvPr/>
        </p:nvPicPr>
        <p:blipFill>
          <a:blip r:embed="rId3"/>
          <a:stretch>
            <a:fillRect/>
          </a:stretch>
        </p:blipFill>
        <p:spPr>
          <a:xfrm>
            <a:off x="5715008" y="1928802"/>
            <a:ext cx="2520000" cy="2520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algn="ctr">
              <a:lnSpc>
                <a:spcPct val="150000"/>
              </a:lnSpc>
              <a:buNone/>
              <a:defRPr/>
            </a:pPr>
            <a:r>
              <a:rPr lang="en-US" sz="2400" dirty="0" smtClean="0">
                <a:latin typeface="Calibri" pitchFamily="34" charset="0"/>
                <a:cs typeface="Calibri" pitchFamily="34" charset="0"/>
              </a:rPr>
              <a:t>The translation of the meaning of the Quran 5:3</a:t>
            </a:r>
            <a:endParaRPr lang="en-US" sz="2400" dirty="0" smtClean="0">
              <a:solidFill>
                <a:schemeClr val="tx1">
                  <a:lumMod val="75000"/>
                  <a:lumOff val="25000"/>
                </a:schemeClr>
              </a:solidFill>
              <a:latin typeface="Century Gothic" pitchFamily="34" charset="0"/>
              <a:cs typeface="Calibri" pitchFamily="34" charset="0"/>
            </a:endParaRPr>
          </a:p>
          <a:p>
            <a:pPr algn="ctr">
              <a:lnSpc>
                <a:spcPct val="150000"/>
              </a:lnSpc>
              <a:buNone/>
              <a:defRPr/>
            </a:pPr>
            <a:r>
              <a:rPr lang="en-US" sz="2400" dirty="0" smtClean="0">
                <a:solidFill>
                  <a:schemeClr val="tx1">
                    <a:lumMod val="75000"/>
                    <a:lumOff val="25000"/>
                  </a:schemeClr>
                </a:solidFill>
                <a:latin typeface="Century Gothic" pitchFamily="34" charset="0"/>
                <a:cs typeface="Calibri" pitchFamily="34" charset="0"/>
              </a:rPr>
              <a:t>Prohibited to you are dead animals, blood, the flesh of swine, and that which has been dedicated to other than Allah , and [those animals] killed by strangling or by a violent blow or by a head-long fall or by the goring of horns, and those from which a wild animal has eaten, except what you [are able to] slaughter [before its death], and those which are sacrificed on stone altars, and [prohibited is] that you seek decision through divining arrows. That is grave disobedience. This day those who disbelieve have despaired of [defeating] your religion; so fear them not, but fear Me. This day I have perfected for you your religion and completed My favor upon you and have approved for you Islam as religion. But whoever is forced by severe hunger with no inclination to sin - then indeed, Allah is Forgiving and Merciful.</a:t>
            </a:r>
          </a:p>
          <a:p>
            <a:pPr algn="ctr">
              <a:lnSpc>
                <a:spcPct val="150000"/>
              </a:lnSpc>
              <a:buNone/>
              <a:defRPr/>
            </a:pPr>
            <a:endParaRPr lang="en-US" sz="2400" dirty="0" smtClean="0">
              <a:solidFill>
                <a:schemeClr val="tx1">
                  <a:lumMod val="75000"/>
                  <a:lumOff val="25000"/>
                </a:schemeClr>
              </a:solidFill>
              <a:latin typeface="Century Gothic" pitchFamily="34" charset="0"/>
              <a:cs typeface="Calibri" pitchFamily="34" charset="0"/>
            </a:endParaRPr>
          </a:p>
        </p:txBody>
      </p:sp>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rmAutofit fontScale="90000"/>
          </a:bodyPr>
          <a:lstStyle/>
          <a:p>
            <a:pPr algn="l">
              <a:defRPr/>
            </a:pPr>
            <a:r>
              <a:rPr lang="en-US" dirty="0" smtClean="0">
                <a:solidFill>
                  <a:schemeClr val="tx1">
                    <a:lumMod val="65000"/>
                    <a:lumOff val="35000"/>
                  </a:schemeClr>
                </a:solidFill>
                <a:latin typeface="Calibri" pitchFamily="34" charset="0"/>
                <a:ea typeface="ＭＳ Ｐゴシック" charset="-128"/>
                <a:cs typeface="Calibri" pitchFamily="34" charset="0"/>
              </a:rPr>
              <a:t>Introduction</a:t>
            </a:r>
            <a:endParaRPr lang="en-MY" dirty="0">
              <a:solidFill>
                <a:schemeClr val="tx1">
                  <a:lumMod val="65000"/>
                  <a:lumOff val="35000"/>
                </a:schemeClr>
              </a:solidFill>
              <a:latin typeface="Calibri" pitchFamily="34" charset="0"/>
              <a:ea typeface="ＭＳ Ｐゴシック" charset="-128"/>
              <a:cs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5"/>
          <p:cNvSpPr>
            <a:spLocks noChangeArrowheads="1"/>
          </p:cNvSpPr>
          <p:nvPr/>
        </p:nvSpPr>
        <p:spPr bwMode="auto">
          <a:xfrm>
            <a:off x="457200" y="228600"/>
            <a:ext cx="8153400" cy="1308100"/>
          </a:xfrm>
          <a:prstGeom prst="rect">
            <a:avLst/>
          </a:prstGeom>
          <a:noFill/>
          <a:ln w="76200">
            <a:noFill/>
            <a:miter lim="800000"/>
            <a:headEnd/>
            <a:tailEnd/>
          </a:ln>
        </p:spPr>
        <p:txBody>
          <a:bodyPr>
            <a:spAutoFit/>
          </a:bodyPr>
          <a:lstStyle/>
          <a:p>
            <a:pPr marL="342900" indent="-342900" algn="just">
              <a:lnSpc>
                <a:spcPct val="150000"/>
              </a:lnSpc>
              <a:spcBef>
                <a:spcPts val="600"/>
              </a:spcBef>
            </a:pPr>
            <a:r>
              <a:rPr lang="en-US" sz="2800" b="0">
                <a:latin typeface="Calibri" pitchFamily="34" charset="0"/>
              </a:rPr>
              <a:t>Living in a Muslim country does not mean that all the products sold in their markets are Halal. Why?</a:t>
            </a:r>
          </a:p>
        </p:txBody>
      </p:sp>
      <p:grpSp>
        <p:nvGrpSpPr>
          <p:cNvPr id="20" name="Group 7"/>
          <p:cNvGrpSpPr>
            <a:grpSpLocks/>
          </p:cNvGrpSpPr>
          <p:nvPr/>
        </p:nvGrpSpPr>
        <p:grpSpPr bwMode="auto">
          <a:xfrm>
            <a:off x="304800" y="2362200"/>
            <a:ext cx="8382000" cy="3810000"/>
            <a:chOff x="457200" y="2819400"/>
            <a:chExt cx="8382000" cy="3810001"/>
          </a:xfrm>
          <a:noFill/>
        </p:grpSpPr>
        <p:sp>
          <p:nvSpPr>
            <p:cNvPr id="21" name="Rectangle 6"/>
            <p:cNvSpPr>
              <a:spLocks noChangeArrowheads="1"/>
            </p:cNvSpPr>
            <p:nvPr/>
          </p:nvSpPr>
          <p:spPr bwMode="auto">
            <a:xfrm>
              <a:off x="457200" y="2819400"/>
              <a:ext cx="4038600" cy="3246531"/>
            </a:xfrm>
            <a:prstGeom prst="rect">
              <a:avLst/>
            </a:prstGeom>
            <a:grpFill/>
            <a:ln w="76200">
              <a:noFill/>
              <a:miter lim="800000"/>
              <a:headEnd/>
              <a:tailEnd/>
            </a:ln>
          </p:spPr>
          <p:txBody>
            <a:bodyPr>
              <a:spAutoFit/>
            </a:bodyPr>
            <a:lstStyle/>
            <a:p>
              <a:pPr marL="342900" indent="-342900" algn="just">
                <a:lnSpc>
                  <a:spcPct val="150000"/>
                </a:lnSpc>
                <a:spcBef>
                  <a:spcPts val="600"/>
                </a:spcBef>
                <a:defRPr/>
              </a:pPr>
              <a:r>
                <a:rPr lang="en-US" sz="2800" b="0" dirty="0">
                  <a:latin typeface="Calibri" pitchFamily="34" charset="0"/>
                  <a:cs typeface="Calibri" pitchFamily="34" charset="0"/>
                </a:rPr>
                <a:t>Because their markets are open to global non-Halal markets and they do not have effective Halal laws.</a:t>
              </a:r>
            </a:p>
          </p:txBody>
        </p:sp>
        <p:pic>
          <p:nvPicPr>
            <p:cNvPr id="22" name="Picture 5"/>
            <p:cNvPicPr>
              <a:picLocks noChangeAspect="1" noChangeArrowheads="1"/>
            </p:cNvPicPr>
            <p:nvPr/>
          </p:nvPicPr>
          <p:blipFill>
            <a:blip r:embed="rId2">
              <a:extLst/>
            </a:blip>
            <a:srcRect/>
            <a:stretch>
              <a:fillRect/>
            </a:stretch>
          </p:blipFill>
          <p:spPr bwMode="auto">
            <a:xfrm>
              <a:off x="4754033" y="2819401"/>
              <a:ext cx="4085167" cy="3810000"/>
            </a:xfrm>
            <a:prstGeom prst="rect">
              <a:avLst/>
            </a:prstGeom>
            <a:grpFill/>
            <a:ln w="9525">
              <a:noFill/>
              <a:miter lim="800000"/>
              <a:headEnd/>
              <a:tailEnd/>
            </a:ln>
            <a:extLst/>
          </p:spPr>
        </p:pic>
      </p:grpSp>
      <p:sp>
        <p:nvSpPr>
          <p:cNvPr id="23" name="Rectangle 2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a:srcRect/>
          <a:stretch>
            <a:fillRect/>
          </a:stretch>
        </p:blipFill>
        <p:spPr bwMode="auto">
          <a:xfrm>
            <a:off x="5562600" y="3200400"/>
            <a:ext cx="3124200" cy="2084388"/>
          </a:xfrm>
          <a:prstGeom prst="rect">
            <a:avLst/>
          </a:prstGeom>
          <a:noFill/>
          <a:ln w="9525">
            <a:noFill/>
            <a:miter lim="800000"/>
            <a:headEnd/>
            <a:tailEnd/>
          </a:ln>
        </p:spPr>
      </p:pic>
      <p:sp>
        <p:nvSpPr>
          <p:cNvPr id="11" name="Rectangle 3"/>
          <p:cNvSpPr>
            <a:spLocks noChangeArrowheads="1"/>
          </p:cNvSpPr>
          <p:nvPr/>
        </p:nvSpPr>
        <p:spPr bwMode="auto">
          <a:xfrm>
            <a:off x="304800" y="1071546"/>
            <a:ext cx="8382000" cy="2428875"/>
          </a:xfrm>
          <a:prstGeom prst="rect">
            <a:avLst/>
          </a:prstGeom>
          <a:noFill/>
          <a:ln w="9525">
            <a:noFill/>
            <a:miter lim="800000"/>
            <a:headEnd/>
            <a:tailEnd/>
          </a:ln>
        </p:spPr>
        <p:txBody>
          <a:bodyPr>
            <a:spAutoFit/>
          </a:bodyPr>
          <a:lstStyle/>
          <a:p>
            <a:pPr algn="just">
              <a:lnSpc>
                <a:spcPct val="150000"/>
              </a:lnSpc>
            </a:pPr>
            <a:r>
              <a:rPr lang="en-US" sz="2600" b="0" dirty="0">
                <a:latin typeface="Calibri" pitchFamily="34" charset="0"/>
              </a:rPr>
              <a:t>The law in Europe requires that all animals and birds must undergo </a:t>
            </a:r>
            <a:r>
              <a:rPr lang="en-US" sz="2600" b="0" u="sng" dirty="0">
                <a:latin typeface="Calibri" pitchFamily="34" charset="0"/>
              </a:rPr>
              <a:t>pre-slaughtering methods</a:t>
            </a:r>
            <a:r>
              <a:rPr lang="en-US" sz="2600" b="0" dirty="0">
                <a:latin typeface="Calibri" pitchFamily="34" charset="0"/>
              </a:rPr>
              <a:t> (i.e. stunned) to render them, </a:t>
            </a:r>
            <a:r>
              <a:rPr lang="en-US" sz="2600" b="0" dirty="0">
                <a:solidFill>
                  <a:srgbClr val="FF0000"/>
                </a:solidFill>
                <a:latin typeface="Calibri" pitchFamily="34" charset="0"/>
              </a:rPr>
              <a:t>as they claimed, </a:t>
            </a:r>
            <a:r>
              <a:rPr lang="en-US" sz="2600" b="0" dirty="0">
                <a:latin typeface="Calibri" pitchFamily="34" charset="0"/>
              </a:rPr>
              <a:t>unconscious or dead before they bleed</a:t>
            </a:r>
            <a:r>
              <a:rPr lang="ar-KW" sz="2600" b="0" dirty="0">
                <a:latin typeface="Calibri" pitchFamily="34" charset="0"/>
                <a:cs typeface="Times New Roman" pitchFamily="18" charset="0"/>
              </a:rPr>
              <a:t>*</a:t>
            </a:r>
            <a:r>
              <a:rPr lang="en-US" sz="2600" b="0" dirty="0">
                <a:latin typeface="Calibri" pitchFamily="34" charset="0"/>
              </a:rPr>
              <a:t>.</a:t>
            </a:r>
          </a:p>
        </p:txBody>
      </p:sp>
      <p:sp>
        <p:nvSpPr>
          <p:cNvPr id="12" name="Rectangle 3"/>
          <p:cNvSpPr>
            <a:spLocks noChangeArrowheads="1"/>
          </p:cNvSpPr>
          <p:nvPr/>
        </p:nvSpPr>
        <p:spPr bwMode="auto">
          <a:xfrm>
            <a:off x="381000" y="5572140"/>
            <a:ext cx="8382000" cy="739775"/>
          </a:xfrm>
          <a:prstGeom prst="rect">
            <a:avLst/>
          </a:prstGeom>
          <a:noFill/>
          <a:ln w="9525">
            <a:noFill/>
            <a:miter lim="800000"/>
            <a:headEnd/>
            <a:tailEnd/>
          </a:ln>
        </p:spPr>
        <p:txBody>
          <a:bodyPr anchor="ctr">
            <a:spAutoFit/>
          </a:bodyPr>
          <a:lstStyle/>
          <a:p>
            <a:pPr algn="just" eaLnBrk="0" hangingPunct="0"/>
            <a:r>
              <a:rPr lang="en-US" sz="1400" b="0" dirty="0">
                <a:latin typeface="Calibri" pitchFamily="34" charset="0"/>
              </a:rPr>
              <a:t>*V. </a:t>
            </a:r>
            <a:r>
              <a:rPr lang="en-US" sz="1400" b="0" dirty="0" err="1">
                <a:latin typeface="Calibri" pitchFamily="34" charset="0"/>
              </a:rPr>
              <a:t>Sante</a:t>
            </a:r>
            <a:r>
              <a:rPr lang="en-US" sz="1400" b="0" dirty="0">
                <a:latin typeface="Calibri" pitchFamily="34" charset="0"/>
              </a:rPr>
              <a:t>, G. Le </a:t>
            </a:r>
            <a:r>
              <a:rPr lang="en-US" sz="1400" b="0" dirty="0" err="1">
                <a:latin typeface="Calibri" pitchFamily="34" charset="0"/>
              </a:rPr>
              <a:t>Pottier</a:t>
            </a:r>
            <a:r>
              <a:rPr lang="en-US" sz="1400" b="0" dirty="0">
                <a:latin typeface="Calibri" pitchFamily="34" charset="0"/>
              </a:rPr>
              <a:t>, T. </a:t>
            </a:r>
            <a:r>
              <a:rPr lang="en-US" sz="1400" b="0" dirty="0" err="1">
                <a:latin typeface="Calibri" pitchFamily="34" charset="0"/>
              </a:rPr>
              <a:t>Astruc</a:t>
            </a:r>
            <a:r>
              <a:rPr lang="en-US" sz="1400" b="0" dirty="0">
                <a:latin typeface="Calibri" pitchFamily="34" charset="0"/>
              </a:rPr>
              <a:t>, M. </a:t>
            </a:r>
            <a:r>
              <a:rPr lang="en-US" sz="1400" b="0" dirty="0" err="1">
                <a:latin typeface="Calibri" pitchFamily="34" charset="0"/>
              </a:rPr>
              <a:t>Mouchonie`re</a:t>
            </a:r>
            <a:r>
              <a:rPr lang="en-US" sz="1400" b="0" dirty="0">
                <a:latin typeface="Calibri" pitchFamily="34" charset="0"/>
              </a:rPr>
              <a:t>, and X. Fernandez (2000). Effect of Stunning Current Frequency on Carcass Downgrading and Meat Quality of Turkey. Poultry Science 79:1208–1214.</a:t>
            </a:r>
          </a:p>
          <a:p>
            <a:pPr algn="just" eaLnBrk="0" hangingPunct="0"/>
            <a:r>
              <a:rPr lang="en-US" sz="1400" b="0" dirty="0">
                <a:solidFill>
                  <a:srgbClr val="FF3300"/>
                </a:solidFill>
                <a:latin typeface="Calibri" pitchFamily="34" charset="0"/>
              </a:rPr>
              <a:t>**HAS = Human Slaughter Association (has.org.uk)</a:t>
            </a:r>
          </a:p>
        </p:txBody>
      </p:sp>
      <p:sp>
        <p:nvSpPr>
          <p:cNvPr id="13" name="Rectangle 3"/>
          <p:cNvSpPr>
            <a:spLocks noChangeArrowheads="1"/>
          </p:cNvSpPr>
          <p:nvPr/>
        </p:nvSpPr>
        <p:spPr bwMode="auto">
          <a:xfrm>
            <a:off x="304800" y="3643314"/>
            <a:ext cx="5257800" cy="1754187"/>
          </a:xfrm>
          <a:prstGeom prst="rect">
            <a:avLst/>
          </a:prstGeom>
          <a:noFill/>
          <a:ln w="9525">
            <a:solidFill>
              <a:srgbClr val="FF0000"/>
            </a:solidFill>
            <a:miter lim="800000"/>
            <a:headEnd/>
            <a:tailEnd/>
          </a:ln>
        </p:spPr>
        <p:txBody>
          <a:bodyPr>
            <a:spAutoFit/>
          </a:bodyPr>
          <a:lstStyle/>
          <a:p>
            <a:pPr algn="just">
              <a:lnSpc>
                <a:spcPct val="150000"/>
              </a:lnSpc>
            </a:pPr>
            <a:r>
              <a:rPr lang="en-US" sz="2400" b="0">
                <a:latin typeface="Calibri" pitchFamily="34" charset="0"/>
              </a:rPr>
              <a:t>Lately, there is a call from </a:t>
            </a:r>
            <a:r>
              <a:rPr lang="en-US" sz="2400" b="0">
                <a:solidFill>
                  <a:srgbClr val="FF3300"/>
                </a:solidFill>
                <a:latin typeface="Calibri" pitchFamily="34" charset="0"/>
              </a:rPr>
              <a:t>HAS**</a:t>
            </a:r>
            <a:r>
              <a:rPr lang="en-US" sz="2400" b="0">
                <a:latin typeface="Calibri" pitchFamily="34" charset="0"/>
              </a:rPr>
              <a:t> for an effective stunning, i.e. complete death of birds before slaughter, i.e.</a:t>
            </a:r>
            <a:r>
              <a:rPr lang="ar-KW" sz="2400" b="0">
                <a:latin typeface="Calibri" pitchFamily="34" charset="0"/>
                <a:cs typeface="Times New Roman" pitchFamily="18" charset="0"/>
              </a:rPr>
              <a:t> </a:t>
            </a:r>
            <a:r>
              <a:rPr lang="en-US" sz="2400" b="0">
                <a:latin typeface="Calibri" pitchFamily="34" charset="0"/>
              </a:rPr>
              <a:t>stun-to-kill.</a:t>
            </a:r>
          </a:p>
        </p:txBody>
      </p:sp>
      <p:sp>
        <p:nvSpPr>
          <p:cNvPr id="14" name="Title 1"/>
          <p:cNvSpPr txBox="1">
            <a:spLocks/>
          </p:cNvSpPr>
          <p:nvPr/>
        </p:nvSpPr>
        <p:spPr bwMode="auto">
          <a:xfrm>
            <a:off x="-1589" y="0"/>
            <a:ext cx="9144000" cy="1066800"/>
          </a:xfrm>
          <a:prstGeom prst="rect">
            <a:avLst/>
          </a:prstGeom>
          <a:solidFill>
            <a:srgbClr val="00B050"/>
          </a:solidFill>
          <a:ln w="9525">
            <a:noFill/>
            <a:miter lim="800000"/>
            <a:headEnd/>
            <a:tailEnd/>
          </a:ln>
        </p:spPr>
        <p:txBody>
          <a:bodyPr tIns="182880"/>
          <a:lstStyle/>
          <a:p>
            <a:pPr algn="ctr"/>
            <a:r>
              <a:rPr lang="en-US" sz="2400">
                <a:solidFill>
                  <a:schemeClr val="bg1"/>
                </a:solidFill>
                <a:latin typeface="Calibri" pitchFamily="34" charset="0"/>
                <a:ea typeface="MS PGothic" pitchFamily="34" charset="-128"/>
                <a:cs typeface="Calibri" pitchFamily="34" charset="0"/>
              </a:rPr>
              <a:t>How the birds and animals from which these meat came from were slaughtered?</a:t>
            </a:r>
          </a:p>
        </p:txBody>
      </p:sp>
      <p:sp>
        <p:nvSpPr>
          <p:cNvPr id="15" name="Rectangle 1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32" y="-24"/>
            <a:ext cx="9144000" cy="588963"/>
          </a:xfrm>
          <a:prstGeom prst="rect">
            <a:avLst/>
          </a:prstGeom>
          <a:solidFill>
            <a:srgbClr val="00B050"/>
          </a:solidFill>
          <a:ln w="9525">
            <a:noFill/>
            <a:miter lim="800000"/>
            <a:headEnd/>
            <a:tailEnd/>
          </a:ln>
        </p:spPr>
        <p:txBody>
          <a:bodyPr>
            <a:spAutoFit/>
          </a:bodyPr>
          <a:lstStyle/>
          <a:p>
            <a:pPr algn="just">
              <a:lnSpc>
                <a:spcPct val="150000"/>
              </a:lnSpc>
            </a:pPr>
            <a:r>
              <a:rPr lang="en-US" sz="2400">
                <a:solidFill>
                  <a:schemeClr val="bg1"/>
                </a:solidFill>
                <a:latin typeface="Calibri" pitchFamily="34" charset="0"/>
              </a:rPr>
              <a:t>Examples of pre-slaughtering methods (or stunning methods)</a:t>
            </a:r>
          </a:p>
        </p:txBody>
      </p:sp>
      <p:grpSp>
        <p:nvGrpSpPr>
          <p:cNvPr id="20" name="Group 19"/>
          <p:cNvGrpSpPr>
            <a:grpSpLocks/>
          </p:cNvGrpSpPr>
          <p:nvPr/>
        </p:nvGrpSpPr>
        <p:grpSpPr bwMode="auto">
          <a:xfrm>
            <a:off x="533400" y="801708"/>
            <a:ext cx="8382000" cy="2009775"/>
            <a:chOff x="533400" y="1114391"/>
            <a:chExt cx="8382000" cy="2009809"/>
          </a:xfrm>
        </p:grpSpPr>
        <p:pic>
          <p:nvPicPr>
            <p:cNvPr id="21" name="Billede 2" descr="C:\Users\sul\Desktop\img081.jpg"/>
            <p:cNvPicPr>
              <a:picLocks noChangeAspect="1" noChangeArrowheads="1"/>
            </p:cNvPicPr>
            <p:nvPr/>
          </p:nvPicPr>
          <p:blipFill>
            <a:blip r:embed="rId2" cstate="print"/>
            <a:srcRect/>
            <a:stretch>
              <a:fillRect/>
            </a:stretch>
          </p:blipFill>
          <p:spPr bwMode="auto">
            <a:xfrm>
              <a:off x="7200900" y="1114391"/>
              <a:ext cx="1714500" cy="2009809"/>
            </a:xfrm>
            <a:prstGeom prst="rect">
              <a:avLst/>
            </a:prstGeom>
            <a:noFill/>
            <a:ln w="9525">
              <a:noFill/>
              <a:miter lim="800000"/>
              <a:headEnd/>
              <a:tailEnd/>
            </a:ln>
            <a:scene3d>
              <a:camera prst="orthographicFront"/>
              <a:lightRig rig="threePt" dir="t"/>
            </a:scene3d>
            <a:sp3d>
              <a:bevelT/>
            </a:sp3d>
          </p:spPr>
        </p:pic>
        <p:sp>
          <p:nvSpPr>
            <p:cNvPr id="22" name="Rectangle 11"/>
            <p:cNvSpPr>
              <a:spLocks noChangeArrowheads="1"/>
            </p:cNvSpPr>
            <p:nvPr/>
          </p:nvSpPr>
          <p:spPr bwMode="auto">
            <a:xfrm>
              <a:off x="533400" y="1219200"/>
              <a:ext cx="8001000" cy="738676"/>
            </a:xfrm>
            <a:prstGeom prst="rect">
              <a:avLst/>
            </a:prstGeom>
            <a:noFill/>
            <a:ln w="9525">
              <a:noFill/>
              <a:miter lim="800000"/>
              <a:headEnd/>
              <a:tailEnd/>
            </a:ln>
          </p:spPr>
          <p:txBody>
            <a:bodyPr>
              <a:spAutoFit/>
            </a:bodyPr>
            <a:lstStyle/>
            <a:p>
              <a:pPr marL="457200" indent="-457200" algn="just">
                <a:lnSpc>
                  <a:spcPct val="150000"/>
                </a:lnSpc>
                <a:spcAft>
                  <a:spcPts val="600"/>
                </a:spcAft>
                <a:buFont typeface="Arial" charset="0"/>
                <a:buChar char="•"/>
              </a:pPr>
              <a:r>
                <a:rPr lang="en-US" sz="2800" b="0">
                  <a:latin typeface="Calibri" pitchFamily="34" charset="0"/>
                </a:rPr>
                <a:t>Captive-bolt shot into the brain</a:t>
              </a:r>
            </a:p>
          </p:txBody>
        </p:sp>
      </p:grpSp>
      <p:grpSp>
        <p:nvGrpSpPr>
          <p:cNvPr id="23" name="Group 22"/>
          <p:cNvGrpSpPr>
            <a:grpSpLocks/>
          </p:cNvGrpSpPr>
          <p:nvPr/>
        </p:nvGrpSpPr>
        <p:grpSpPr bwMode="auto">
          <a:xfrm>
            <a:off x="533400" y="1695471"/>
            <a:ext cx="8362950" cy="3173412"/>
            <a:chOff x="533400" y="2008188"/>
            <a:chExt cx="8362950" cy="3173412"/>
          </a:xfrm>
        </p:grpSpPr>
        <p:pic>
          <p:nvPicPr>
            <p:cNvPr id="24" name="Billede 3" descr="C:\Users\sul\Desktop\img082.jpg"/>
            <p:cNvPicPr>
              <a:picLocks noChangeAspect="1" noChangeArrowheads="1"/>
            </p:cNvPicPr>
            <p:nvPr/>
          </p:nvPicPr>
          <p:blipFill>
            <a:blip r:embed="rId3" cstate="print"/>
            <a:srcRect/>
            <a:stretch>
              <a:fillRect/>
            </a:stretch>
          </p:blipFill>
          <p:spPr bwMode="auto">
            <a:xfrm>
              <a:off x="7162800" y="3306410"/>
              <a:ext cx="1733550" cy="1875190"/>
            </a:xfrm>
            <a:prstGeom prst="rect">
              <a:avLst/>
            </a:prstGeom>
            <a:noFill/>
            <a:ln w="9525">
              <a:noFill/>
              <a:miter lim="800000"/>
              <a:headEnd/>
              <a:tailEnd/>
            </a:ln>
            <a:scene3d>
              <a:camera prst="orthographicFront"/>
              <a:lightRig rig="threePt" dir="t"/>
            </a:scene3d>
            <a:sp3d>
              <a:bevelT/>
            </a:sp3d>
          </p:spPr>
        </p:pic>
        <p:sp>
          <p:nvSpPr>
            <p:cNvPr id="25" name="Rectangle 9"/>
            <p:cNvSpPr>
              <a:spLocks noChangeArrowheads="1"/>
            </p:cNvSpPr>
            <p:nvPr/>
          </p:nvSpPr>
          <p:spPr bwMode="auto">
            <a:xfrm>
              <a:off x="533400" y="2008188"/>
              <a:ext cx="8001000" cy="738664"/>
            </a:xfrm>
            <a:prstGeom prst="rect">
              <a:avLst/>
            </a:prstGeom>
            <a:noFill/>
            <a:ln w="9525">
              <a:noFill/>
              <a:miter lim="800000"/>
              <a:headEnd/>
              <a:tailEnd/>
            </a:ln>
          </p:spPr>
          <p:txBody>
            <a:bodyPr>
              <a:spAutoFit/>
            </a:bodyPr>
            <a:lstStyle/>
            <a:p>
              <a:pPr marL="457200" indent="-457200" algn="just">
                <a:lnSpc>
                  <a:spcPct val="150000"/>
                </a:lnSpc>
                <a:spcAft>
                  <a:spcPts val="600"/>
                </a:spcAft>
                <a:buFont typeface="Arial" charset="0"/>
                <a:buChar char="•"/>
              </a:pPr>
              <a:r>
                <a:rPr lang="en-US" sz="2800" b="0">
                  <a:latin typeface="Calibri" pitchFamily="34" charset="0"/>
                </a:rPr>
                <a:t>Mushroom gun shot into the head* </a:t>
              </a:r>
            </a:p>
          </p:txBody>
        </p:sp>
        <p:cxnSp>
          <p:nvCxnSpPr>
            <p:cNvPr id="26" name="Straight Arrow Connector 4"/>
            <p:cNvCxnSpPr>
              <a:cxnSpLocks noChangeShapeType="1"/>
            </p:cNvCxnSpPr>
            <p:nvPr/>
          </p:nvCxnSpPr>
          <p:spPr bwMode="auto">
            <a:xfrm>
              <a:off x="5867400" y="2514600"/>
              <a:ext cx="1266825" cy="1295398"/>
            </a:xfrm>
            <a:prstGeom prst="straightConnector1">
              <a:avLst/>
            </a:prstGeom>
            <a:noFill/>
            <a:ln w="9525" algn="ctr">
              <a:solidFill>
                <a:srgbClr val="FF0000"/>
              </a:solidFill>
              <a:round/>
              <a:headEnd/>
              <a:tailEnd type="arrow" w="med" len="med"/>
            </a:ln>
          </p:spPr>
        </p:cxnSp>
      </p:grpSp>
      <p:sp>
        <p:nvSpPr>
          <p:cNvPr id="27" name="Rectangle 18"/>
          <p:cNvSpPr>
            <a:spLocks noChangeArrowheads="1"/>
          </p:cNvSpPr>
          <p:nvPr/>
        </p:nvSpPr>
        <p:spPr bwMode="auto">
          <a:xfrm>
            <a:off x="457200" y="3973533"/>
            <a:ext cx="3505200" cy="1200150"/>
          </a:xfrm>
          <a:prstGeom prst="rect">
            <a:avLst/>
          </a:prstGeom>
          <a:noFill/>
          <a:ln w="9525">
            <a:noFill/>
            <a:miter lim="800000"/>
            <a:headEnd/>
            <a:tailEnd/>
          </a:ln>
        </p:spPr>
        <p:txBody>
          <a:bodyPr>
            <a:spAutoFit/>
          </a:bodyPr>
          <a:lstStyle/>
          <a:p>
            <a:pPr marL="457200" indent="-396875">
              <a:spcAft>
                <a:spcPts val="600"/>
              </a:spcAft>
              <a:buFont typeface="Wingdings 2" pitchFamily="18" charset="2"/>
              <a:buChar char=""/>
            </a:pPr>
            <a:r>
              <a:rPr lang="en-US" sz="2400" b="0">
                <a:latin typeface="Calibri" pitchFamily="34" charset="0"/>
              </a:rPr>
              <a:t>Controlled atmosphere Killing (CAK)              using gas mixtures. </a:t>
            </a:r>
          </a:p>
        </p:txBody>
      </p:sp>
      <p:sp>
        <p:nvSpPr>
          <p:cNvPr id="28" name="Rectangle 4"/>
          <p:cNvSpPr>
            <a:spLocks noChangeArrowheads="1"/>
          </p:cNvSpPr>
          <p:nvPr/>
        </p:nvSpPr>
        <p:spPr bwMode="auto">
          <a:xfrm>
            <a:off x="76200" y="5783283"/>
            <a:ext cx="2819400" cy="646113"/>
          </a:xfrm>
          <a:prstGeom prst="rect">
            <a:avLst/>
          </a:prstGeom>
          <a:noFill/>
          <a:ln w="9525">
            <a:noFill/>
            <a:miter lim="800000"/>
            <a:headEnd/>
            <a:tailEnd/>
          </a:ln>
        </p:spPr>
        <p:txBody>
          <a:bodyPr>
            <a:spAutoFit/>
          </a:bodyPr>
          <a:lstStyle/>
          <a:p>
            <a:r>
              <a:rPr lang="en-US" b="0">
                <a:latin typeface="Calibri" pitchFamily="34" charset="0"/>
              </a:rPr>
              <a:t>*Percussion stunning ,or air gun stunning</a:t>
            </a:r>
          </a:p>
        </p:txBody>
      </p:sp>
      <p:grpSp>
        <p:nvGrpSpPr>
          <p:cNvPr id="29" name="Group 28"/>
          <p:cNvGrpSpPr>
            <a:grpSpLocks/>
          </p:cNvGrpSpPr>
          <p:nvPr/>
        </p:nvGrpSpPr>
        <p:grpSpPr bwMode="auto">
          <a:xfrm>
            <a:off x="457200" y="2341583"/>
            <a:ext cx="8353425" cy="4051300"/>
            <a:chOff x="457200" y="2654299"/>
            <a:chExt cx="8353425" cy="4051301"/>
          </a:xfrm>
        </p:grpSpPr>
        <p:sp>
          <p:nvSpPr>
            <p:cNvPr id="30" name="Rectangle 12"/>
            <p:cNvSpPr>
              <a:spLocks noChangeArrowheads="1"/>
            </p:cNvSpPr>
            <p:nvPr/>
          </p:nvSpPr>
          <p:spPr bwMode="auto">
            <a:xfrm>
              <a:off x="457200" y="2654299"/>
              <a:ext cx="8001000" cy="738664"/>
            </a:xfrm>
            <a:prstGeom prst="rect">
              <a:avLst/>
            </a:prstGeom>
            <a:noFill/>
            <a:ln w="9525">
              <a:noFill/>
              <a:miter lim="800000"/>
              <a:headEnd/>
              <a:tailEnd/>
            </a:ln>
          </p:spPr>
          <p:txBody>
            <a:bodyPr>
              <a:spAutoFit/>
            </a:bodyPr>
            <a:lstStyle/>
            <a:p>
              <a:pPr marL="457200" indent="-396875">
                <a:lnSpc>
                  <a:spcPct val="150000"/>
                </a:lnSpc>
                <a:spcAft>
                  <a:spcPts val="600"/>
                </a:spcAft>
                <a:buFont typeface="Wingdings 2" pitchFamily="18" charset="2"/>
                <a:buChar char=""/>
              </a:pPr>
              <a:r>
                <a:rPr lang="en-US" sz="2800" b="0">
                  <a:latin typeface="Calibri" pitchFamily="34" charset="0"/>
                </a:rPr>
                <a:t>Electric stunning using a water-bath  </a:t>
              </a:r>
            </a:p>
          </p:txBody>
        </p:sp>
        <p:pic>
          <p:nvPicPr>
            <p:cNvPr id="31" name="Picture 5"/>
            <p:cNvPicPr>
              <a:picLocks noChangeAspect="1" noChangeArrowheads="1"/>
            </p:cNvPicPr>
            <p:nvPr/>
          </p:nvPicPr>
          <p:blipFill>
            <a:blip r:embed="rId4"/>
            <a:srcRect/>
            <a:stretch>
              <a:fillRect/>
            </a:stretch>
          </p:blipFill>
          <p:spPr bwMode="auto">
            <a:xfrm>
              <a:off x="7134225" y="5410200"/>
              <a:ext cx="1676400" cy="1295400"/>
            </a:xfrm>
            <a:prstGeom prst="rect">
              <a:avLst/>
            </a:prstGeom>
            <a:noFill/>
            <a:ln w="9525">
              <a:noFill/>
              <a:miter lim="800000"/>
              <a:headEnd/>
              <a:tailEnd/>
            </a:ln>
          </p:spPr>
        </p:pic>
        <p:cxnSp>
          <p:nvCxnSpPr>
            <p:cNvPr id="32" name="Straight Arrow Connector 4"/>
            <p:cNvCxnSpPr>
              <a:cxnSpLocks noChangeShapeType="1"/>
            </p:cNvCxnSpPr>
            <p:nvPr/>
          </p:nvCxnSpPr>
          <p:spPr bwMode="auto">
            <a:xfrm>
              <a:off x="6019800" y="3162299"/>
              <a:ext cx="1114425" cy="2247901"/>
            </a:xfrm>
            <a:prstGeom prst="straightConnector1">
              <a:avLst/>
            </a:prstGeom>
            <a:noFill/>
            <a:ln w="9525" algn="ctr">
              <a:solidFill>
                <a:srgbClr val="FF0000"/>
              </a:solidFill>
              <a:round/>
              <a:headEnd/>
              <a:tailEnd type="arrow" w="med" len="med"/>
            </a:ln>
          </p:spPr>
        </p:cxnSp>
      </p:grpSp>
      <p:grpSp>
        <p:nvGrpSpPr>
          <p:cNvPr id="33" name="Group 32"/>
          <p:cNvGrpSpPr>
            <a:grpSpLocks/>
          </p:cNvGrpSpPr>
          <p:nvPr/>
        </p:nvGrpSpPr>
        <p:grpSpPr bwMode="auto">
          <a:xfrm>
            <a:off x="457200" y="2990871"/>
            <a:ext cx="8001000" cy="3421062"/>
            <a:chOff x="457200" y="3303590"/>
            <a:chExt cx="8001000" cy="3420403"/>
          </a:xfrm>
        </p:grpSpPr>
        <p:sp>
          <p:nvSpPr>
            <p:cNvPr id="34" name="Rectangle 16"/>
            <p:cNvSpPr>
              <a:spLocks noChangeArrowheads="1"/>
            </p:cNvSpPr>
            <p:nvPr/>
          </p:nvSpPr>
          <p:spPr bwMode="auto">
            <a:xfrm>
              <a:off x="457200" y="3303590"/>
              <a:ext cx="8001000" cy="738522"/>
            </a:xfrm>
            <a:prstGeom prst="rect">
              <a:avLst/>
            </a:prstGeom>
            <a:noFill/>
            <a:ln w="9525">
              <a:noFill/>
              <a:miter lim="800000"/>
              <a:headEnd/>
              <a:tailEnd/>
            </a:ln>
          </p:spPr>
          <p:txBody>
            <a:bodyPr>
              <a:spAutoFit/>
            </a:bodyPr>
            <a:lstStyle/>
            <a:p>
              <a:pPr marL="457200" indent="-396875">
                <a:lnSpc>
                  <a:spcPct val="150000"/>
                </a:lnSpc>
                <a:spcAft>
                  <a:spcPts val="600"/>
                </a:spcAft>
                <a:buFont typeface="Wingdings 2" pitchFamily="18" charset="2"/>
                <a:buChar char=""/>
              </a:pPr>
              <a:r>
                <a:rPr lang="en-US" sz="2800" b="0">
                  <a:latin typeface="Calibri" pitchFamily="34" charset="0"/>
                </a:rPr>
                <a:t>Electric shock</a:t>
              </a:r>
            </a:p>
          </p:txBody>
        </p:sp>
        <p:pic>
          <p:nvPicPr>
            <p:cNvPr id="35" name="Picture 8" descr="http://www.jarvissouthafrica.co.za/images/electric%20stunning.jpg"/>
            <p:cNvPicPr>
              <a:picLocks noChangeAspect="1" noChangeArrowheads="1"/>
            </p:cNvPicPr>
            <p:nvPr/>
          </p:nvPicPr>
          <p:blipFill>
            <a:blip r:embed="rId5"/>
            <a:srcRect/>
            <a:stretch>
              <a:fillRect/>
            </a:stretch>
          </p:blipFill>
          <p:spPr bwMode="auto">
            <a:xfrm>
              <a:off x="5257800" y="5391807"/>
              <a:ext cx="1284743" cy="1332186"/>
            </a:xfrm>
            <a:prstGeom prst="rect">
              <a:avLst/>
            </a:prstGeom>
            <a:noFill/>
            <a:ln w="9525">
              <a:noFill/>
              <a:miter lim="800000"/>
              <a:headEnd/>
              <a:tailEnd/>
            </a:ln>
          </p:spPr>
        </p:pic>
        <p:pic>
          <p:nvPicPr>
            <p:cNvPr id="36" name="Picture 7"/>
            <p:cNvPicPr>
              <a:picLocks noChangeAspect="1" noChangeArrowheads="1"/>
            </p:cNvPicPr>
            <p:nvPr/>
          </p:nvPicPr>
          <p:blipFill>
            <a:blip r:embed="rId6"/>
            <a:srcRect/>
            <a:stretch>
              <a:fillRect/>
            </a:stretch>
          </p:blipFill>
          <p:spPr bwMode="auto">
            <a:xfrm>
              <a:off x="3352800" y="5383186"/>
              <a:ext cx="1828800" cy="1322413"/>
            </a:xfrm>
            <a:prstGeom prst="rect">
              <a:avLst/>
            </a:prstGeom>
            <a:noFill/>
            <a:ln w="9525">
              <a:noFill/>
              <a:miter lim="800000"/>
              <a:headEnd/>
              <a:tailEnd/>
            </a:ln>
          </p:spPr>
        </p:pic>
        <p:cxnSp>
          <p:nvCxnSpPr>
            <p:cNvPr id="37" name="Straight Arrow Connector 4"/>
            <p:cNvCxnSpPr>
              <a:cxnSpLocks noChangeShapeType="1"/>
            </p:cNvCxnSpPr>
            <p:nvPr/>
          </p:nvCxnSpPr>
          <p:spPr bwMode="auto">
            <a:xfrm>
              <a:off x="3124200" y="3886200"/>
              <a:ext cx="2057400" cy="1496986"/>
            </a:xfrm>
            <a:prstGeom prst="straightConnector1">
              <a:avLst/>
            </a:prstGeom>
            <a:noFill/>
            <a:ln w="9525" algn="ctr">
              <a:solidFill>
                <a:srgbClr val="FF0000"/>
              </a:solidFill>
              <a:round/>
              <a:headEnd/>
              <a:tailEnd type="arrow" w="med" len="med"/>
            </a:ln>
          </p:spPr>
        </p:cxnSp>
      </p:grpSp>
      <p:sp>
        <p:nvSpPr>
          <p:cNvPr id="38" name="Rectangle 3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Rectangle 3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3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Rectangle 40"/>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4"/>
          <p:cNvSpPr>
            <a:spLocks noChangeArrowheads="1"/>
          </p:cNvSpPr>
          <p:nvPr/>
        </p:nvSpPr>
        <p:spPr bwMode="auto">
          <a:xfrm>
            <a:off x="571528" y="847741"/>
            <a:ext cx="8001000" cy="4867275"/>
          </a:xfrm>
          <a:prstGeom prst="rect">
            <a:avLst/>
          </a:prstGeom>
          <a:noFill/>
          <a:ln w="28575">
            <a:noFill/>
            <a:miter lim="800000"/>
            <a:headEnd/>
            <a:tailEnd/>
          </a:ln>
        </p:spPr>
        <p:txBody>
          <a:bodyPr>
            <a:spAutoFit/>
          </a:bodyPr>
          <a:lstStyle/>
          <a:p>
            <a:pPr algn="just">
              <a:lnSpc>
                <a:spcPct val="200000"/>
              </a:lnSpc>
              <a:spcAft>
                <a:spcPts val="1200"/>
              </a:spcAft>
            </a:pPr>
            <a:r>
              <a:rPr lang="en-US" sz="3200" b="0" dirty="0">
                <a:latin typeface="Calibri" pitchFamily="34" charset="0"/>
              </a:rPr>
              <a:t>All of these methods substantially causes external &amp; internal injuries to the animal/birds while they are alive (i.e. causes pain to the live animal/birds) and </a:t>
            </a:r>
            <a:r>
              <a:rPr lang="en-US" sz="3200" b="0" u="sng" dirty="0">
                <a:solidFill>
                  <a:srgbClr val="FF0000"/>
                </a:solidFill>
                <a:latin typeface="Calibri" pitchFamily="34" charset="0"/>
              </a:rPr>
              <a:t>they may</a:t>
            </a:r>
            <a:r>
              <a:rPr lang="en-US" sz="3200" b="0" dirty="0">
                <a:latin typeface="Calibri" pitchFamily="34" charset="0"/>
              </a:rPr>
              <a:t> (under certain circumstances) lead to their death. </a:t>
            </a:r>
          </a:p>
        </p:txBody>
      </p:sp>
      <p:sp>
        <p:nvSpPr>
          <p:cNvPr id="33" name="Rectangle 3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Rectangle 41"/>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Rectangle 42"/>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Rectangle 43"/>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Rectangle 41"/>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Rectangle 42"/>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Rectangle 43"/>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7"/>
          <p:cNvSpPr>
            <a:spLocks noChangeArrowheads="1"/>
          </p:cNvSpPr>
          <p:nvPr/>
        </p:nvSpPr>
        <p:spPr bwMode="auto">
          <a:xfrm>
            <a:off x="304800" y="-24"/>
            <a:ext cx="8458200" cy="1570038"/>
          </a:xfrm>
          <a:prstGeom prst="rect">
            <a:avLst/>
          </a:prstGeom>
          <a:solidFill>
            <a:srgbClr val="00B050"/>
          </a:solidFill>
          <a:ln w="28575">
            <a:noFill/>
            <a:miter lim="800000"/>
            <a:headEnd/>
            <a:tailEnd/>
          </a:ln>
        </p:spPr>
        <p:txBody>
          <a:bodyPr>
            <a:spAutoFit/>
          </a:bodyPr>
          <a:lstStyle/>
          <a:p>
            <a:pPr algn="just">
              <a:lnSpc>
                <a:spcPct val="150000"/>
              </a:lnSpc>
            </a:pPr>
            <a:r>
              <a:rPr lang="en-US" sz="3200" b="0">
                <a:solidFill>
                  <a:schemeClr val="bg1"/>
                </a:solidFill>
                <a:latin typeface="Calibri" pitchFamily="34" charset="0"/>
              </a:rPr>
              <a:t>Officially, most Islamic countries have a meat law with the following statements:</a:t>
            </a:r>
            <a:endParaRPr lang="ar-SA" sz="3200" b="0">
              <a:solidFill>
                <a:schemeClr val="bg1"/>
              </a:solidFill>
              <a:latin typeface="Calibri" pitchFamily="34" charset="0"/>
              <a:cs typeface="PT Bold Heading" pitchFamily="2" charset="-78"/>
            </a:endParaRPr>
          </a:p>
        </p:txBody>
      </p:sp>
      <p:sp>
        <p:nvSpPr>
          <p:cNvPr id="8" name="Rectangle 7"/>
          <p:cNvSpPr>
            <a:spLocks noChangeArrowheads="1"/>
          </p:cNvSpPr>
          <p:nvPr/>
        </p:nvSpPr>
        <p:spPr bwMode="auto">
          <a:xfrm>
            <a:off x="304800" y="1949426"/>
            <a:ext cx="8458200" cy="1570038"/>
          </a:xfrm>
          <a:prstGeom prst="rect">
            <a:avLst/>
          </a:prstGeom>
          <a:solidFill>
            <a:srgbClr val="C00000"/>
          </a:solidFill>
          <a:ln w="28575">
            <a:noFill/>
            <a:miter lim="800000"/>
            <a:headEnd/>
            <a:tailEnd/>
          </a:ln>
        </p:spPr>
        <p:txBody>
          <a:bodyPr>
            <a:spAutoFit/>
          </a:bodyPr>
          <a:lstStyle/>
          <a:p>
            <a:pPr algn="ctr">
              <a:lnSpc>
                <a:spcPct val="150000"/>
              </a:lnSpc>
            </a:pPr>
            <a:r>
              <a:rPr lang="en-US" sz="3200" b="0">
                <a:solidFill>
                  <a:schemeClr val="bg1"/>
                </a:solidFill>
                <a:latin typeface="Calibri" pitchFamily="34" charset="0"/>
              </a:rPr>
              <a:t>“All  imported meat shipments</a:t>
            </a:r>
          </a:p>
          <a:p>
            <a:pPr algn="ctr" rtl="1">
              <a:lnSpc>
                <a:spcPct val="150000"/>
              </a:lnSpc>
            </a:pPr>
            <a:r>
              <a:rPr lang="en-US" sz="3200" b="0">
                <a:solidFill>
                  <a:schemeClr val="bg1"/>
                </a:solidFill>
                <a:latin typeface="Calibri" pitchFamily="34" charset="0"/>
              </a:rPr>
              <a:t>Must be accompanied by a Halal certificate. "</a:t>
            </a:r>
          </a:p>
        </p:txBody>
      </p:sp>
      <p:pic>
        <p:nvPicPr>
          <p:cNvPr id="9" name="Group 10"/>
          <p:cNvPicPr>
            <a:picLocks noChangeArrowheads="1"/>
          </p:cNvPicPr>
          <p:nvPr/>
        </p:nvPicPr>
        <p:blipFill>
          <a:blip r:embed="rId2"/>
          <a:srcRect/>
          <a:stretch>
            <a:fillRect/>
          </a:stretch>
        </p:blipFill>
        <p:spPr bwMode="auto">
          <a:xfrm>
            <a:off x="30163" y="3809976"/>
            <a:ext cx="8967787" cy="2498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14300" y="785794"/>
            <a:ext cx="8915400" cy="64633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lgn="just">
              <a:lnSpc>
                <a:spcPct val="150000"/>
              </a:lnSpc>
              <a:defRPr/>
            </a:pPr>
            <a:r>
              <a:rPr lang="en-US" sz="2400" dirty="0">
                <a:solidFill>
                  <a:srgbClr val="0070C0"/>
                </a:solidFill>
                <a:latin typeface="Calibri" pitchFamily="34" charset="0"/>
                <a:cs typeface="Calibri" pitchFamily="34" charset="0"/>
              </a:rPr>
              <a:t>On the basis of what have been said on the use of stunning</a:t>
            </a:r>
            <a:endParaRPr lang="fr-FR" sz="2400" dirty="0">
              <a:solidFill>
                <a:srgbClr val="0070C0"/>
              </a:solidFill>
              <a:latin typeface="Calibri" pitchFamily="34" charset="0"/>
              <a:cs typeface="Calibri" pitchFamily="34" charset="0"/>
            </a:endParaRPr>
          </a:p>
        </p:txBody>
      </p:sp>
      <p:sp>
        <p:nvSpPr>
          <p:cNvPr id="11" name="Rectangle 10"/>
          <p:cNvSpPr>
            <a:spLocks noChangeArrowheads="1"/>
          </p:cNvSpPr>
          <p:nvPr/>
        </p:nvSpPr>
        <p:spPr bwMode="auto">
          <a:xfrm>
            <a:off x="190500" y="6009521"/>
            <a:ext cx="8763000" cy="27699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lgn="just">
              <a:defRPr/>
            </a:pPr>
            <a:r>
              <a:rPr lang="en-US" sz="1200" b="0" dirty="0">
                <a:solidFill>
                  <a:schemeClr val="tx1">
                    <a:lumMod val="75000"/>
                    <a:lumOff val="25000"/>
                  </a:schemeClr>
                </a:solidFill>
                <a:latin typeface="Calibri" pitchFamily="34" charset="0"/>
                <a:cs typeface="Calibri" pitchFamily="34" charset="0"/>
              </a:rPr>
              <a:t>* Professor of Higher Islamic Studies, Umm Al-</a:t>
            </a:r>
            <a:r>
              <a:rPr lang="en-US" sz="1200" b="0" dirty="0" err="1">
                <a:solidFill>
                  <a:schemeClr val="tx1">
                    <a:lumMod val="75000"/>
                    <a:lumOff val="25000"/>
                  </a:schemeClr>
                </a:solidFill>
                <a:latin typeface="Calibri" pitchFamily="34" charset="0"/>
                <a:cs typeface="Calibri" pitchFamily="34" charset="0"/>
              </a:rPr>
              <a:t>Qura</a:t>
            </a:r>
            <a:r>
              <a:rPr lang="en-US" sz="1200" b="0" dirty="0">
                <a:solidFill>
                  <a:schemeClr val="tx1">
                    <a:lumMod val="75000"/>
                    <a:lumOff val="25000"/>
                  </a:schemeClr>
                </a:solidFill>
                <a:latin typeface="Calibri" pitchFamily="34" charset="0"/>
                <a:cs typeface="Calibri" pitchFamily="34" charset="0"/>
              </a:rPr>
              <a:t> University, </a:t>
            </a:r>
            <a:r>
              <a:rPr lang="en-US" sz="1200" b="0" dirty="0" err="1">
                <a:solidFill>
                  <a:schemeClr val="tx1">
                    <a:lumMod val="75000"/>
                    <a:lumOff val="25000"/>
                  </a:schemeClr>
                </a:solidFill>
                <a:latin typeface="Calibri" pitchFamily="34" charset="0"/>
                <a:cs typeface="Calibri" pitchFamily="34" charset="0"/>
              </a:rPr>
              <a:t>Makkah</a:t>
            </a:r>
            <a:r>
              <a:rPr lang="en-US" sz="1200" b="0" dirty="0">
                <a:solidFill>
                  <a:schemeClr val="tx1">
                    <a:lumMod val="75000"/>
                    <a:lumOff val="25000"/>
                  </a:schemeClr>
                </a:solidFill>
                <a:latin typeface="Calibri" pitchFamily="34" charset="0"/>
                <a:cs typeface="Calibri" pitchFamily="34" charset="0"/>
              </a:rPr>
              <a:t>, and a member of the </a:t>
            </a:r>
            <a:r>
              <a:rPr lang="en-US" sz="1200" b="0" dirty="0" err="1">
                <a:solidFill>
                  <a:schemeClr val="tx1">
                    <a:lumMod val="75000"/>
                    <a:lumOff val="25000"/>
                  </a:schemeClr>
                </a:solidFill>
                <a:latin typeface="Calibri" pitchFamily="34" charset="0"/>
                <a:cs typeface="Calibri" pitchFamily="34" charset="0"/>
              </a:rPr>
              <a:t>Shura</a:t>
            </a:r>
            <a:r>
              <a:rPr lang="en-US" sz="1200" b="0" dirty="0">
                <a:solidFill>
                  <a:schemeClr val="tx1">
                    <a:lumMod val="75000"/>
                    <a:lumOff val="25000"/>
                  </a:schemeClr>
                </a:solidFill>
                <a:latin typeface="Calibri" pitchFamily="34" charset="0"/>
                <a:cs typeface="Calibri" pitchFamily="34" charset="0"/>
              </a:rPr>
              <a:t> Council, Saudi Arabia</a:t>
            </a:r>
            <a:endParaRPr lang="fr-FR" sz="1200" b="0" dirty="0">
              <a:solidFill>
                <a:schemeClr val="tx1">
                  <a:lumMod val="75000"/>
                  <a:lumOff val="25000"/>
                </a:schemeClr>
              </a:solidFill>
              <a:latin typeface="Calibri" pitchFamily="34" charset="0"/>
              <a:cs typeface="Calibri" pitchFamily="34" charset="0"/>
            </a:endParaRPr>
          </a:p>
        </p:txBody>
      </p:sp>
      <p:sp>
        <p:nvSpPr>
          <p:cNvPr id="12" name="Rectangle 11"/>
          <p:cNvSpPr>
            <a:spLocks noChangeArrowheads="1"/>
          </p:cNvSpPr>
          <p:nvPr/>
        </p:nvSpPr>
        <p:spPr bwMode="auto">
          <a:xfrm>
            <a:off x="290530" y="1500174"/>
            <a:ext cx="6781800" cy="440120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lgn="just">
              <a:lnSpc>
                <a:spcPct val="200000"/>
              </a:lnSpc>
              <a:defRPr/>
            </a:pPr>
            <a:r>
              <a:rPr lang="en-US" sz="2800" dirty="0">
                <a:latin typeface="Calibri" pitchFamily="34" charset="0"/>
                <a:cs typeface="Calibri" pitchFamily="34" charset="0"/>
              </a:rPr>
              <a:t>It is better not to resort to any method of loss of consciousness; we should close the door of its discussion once and for all; as if we opened it both lawful and unlawful things will  be entered.</a:t>
            </a:r>
          </a:p>
        </p:txBody>
      </p:sp>
      <p:grpSp>
        <p:nvGrpSpPr>
          <p:cNvPr id="13" name="Group 6"/>
          <p:cNvGrpSpPr>
            <a:grpSpLocks/>
          </p:cNvGrpSpPr>
          <p:nvPr/>
        </p:nvGrpSpPr>
        <p:grpSpPr bwMode="auto">
          <a:xfrm>
            <a:off x="229587" y="192088"/>
            <a:ext cx="8685813" cy="3987800"/>
            <a:chOff x="129195" y="304800"/>
            <a:chExt cx="8686986" cy="3987413"/>
          </a:xfrm>
        </p:grpSpPr>
        <p:pic>
          <p:nvPicPr>
            <p:cNvPr id="14" name="Picture 7" descr="C:\Documents and Settings\Invité\Bureau\video dr hani\خالص\ناصر بن عبد الله الميمان.jpg"/>
            <p:cNvPicPr>
              <a:picLocks noChangeAspect="1" noChangeArrowheads="1"/>
            </p:cNvPicPr>
            <p:nvPr/>
          </p:nvPicPr>
          <p:blipFill>
            <a:blip r:embed="rId2"/>
            <a:srcRect/>
            <a:stretch>
              <a:fillRect/>
            </a:stretch>
          </p:blipFill>
          <p:spPr bwMode="auto">
            <a:xfrm>
              <a:off x="7101681" y="2006213"/>
              <a:ext cx="1714500" cy="2286000"/>
            </a:xfrm>
            <a:prstGeom prst="rect">
              <a:avLst/>
            </a:prstGeom>
            <a:noFill/>
            <a:ln w="9525">
              <a:noFill/>
              <a:miter lim="800000"/>
              <a:headEnd/>
              <a:tailEnd/>
            </a:ln>
          </p:spPr>
        </p:pic>
        <p:sp>
          <p:nvSpPr>
            <p:cNvPr id="15" name="Rectangle 8"/>
            <p:cNvSpPr>
              <a:spLocks noChangeArrowheads="1"/>
            </p:cNvSpPr>
            <p:nvPr/>
          </p:nvSpPr>
          <p:spPr bwMode="auto">
            <a:xfrm>
              <a:off x="129195" y="304800"/>
              <a:ext cx="8201173" cy="523169"/>
            </a:xfrm>
            <a:prstGeom prst="rect">
              <a:avLst/>
            </a:prstGeom>
            <a:noFill/>
            <a:ln w="9525">
              <a:noFill/>
              <a:miter lim="800000"/>
              <a:headEnd/>
              <a:tailEnd/>
            </a:ln>
          </p:spPr>
          <p:txBody>
            <a:bodyPr wrap="none">
              <a:spAutoFit/>
            </a:bodyPr>
            <a:lstStyle/>
            <a:p>
              <a:r>
                <a:rPr lang="en-US" sz="2800" dirty="0">
                  <a:solidFill>
                    <a:schemeClr val="tx1">
                      <a:lumMod val="75000"/>
                      <a:lumOff val="25000"/>
                    </a:schemeClr>
                  </a:solidFill>
                  <a:latin typeface="Calibri" pitchFamily="34" charset="0"/>
                </a:rPr>
                <a:t>Sheikh Prof. Nasser bin Abdullah Al </a:t>
              </a:r>
              <a:r>
                <a:rPr lang="en-US" sz="2800" dirty="0" err="1">
                  <a:solidFill>
                    <a:schemeClr val="tx1">
                      <a:lumMod val="75000"/>
                      <a:lumOff val="25000"/>
                    </a:schemeClr>
                  </a:solidFill>
                  <a:latin typeface="Calibri" pitchFamily="34" charset="0"/>
                </a:rPr>
                <a:t>Maiman</a:t>
              </a:r>
              <a:r>
                <a:rPr lang="en-US" sz="2800" dirty="0">
                  <a:solidFill>
                    <a:schemeClr val="tx1">
                      <a:lumMod val="75000"/>
                      <a:lumOff val="25000"/>
                    </a:schemeClr>
                  </a:solidFill>
                  <a:latin typeface="Calibri" pitchFamily="34" charset="0"/>
                </a:rPr>
                <a:t> has said*</a:t>
              </a:r>
            </a:p>
          </p:txBody>
        </p:sp>
      </p:grpSp>
      <p:sp>
        <p:nvSpPr>
          <p:cNvPr id="16" name="Rectangle 1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31"/>
          <p:cNvGrpSpPr>
            <a:grpSpLocks/>
          </p:cNvGrpSpPr>
          <p:nvPr/>
        </p:nvGrpSpPr>
        <p:grpSpPr bwMode="auto">
          <a:xfrm>
            <a:off x="152400" y="152400"/>
            <a:ext cx="4648200" cy="1905000"/>
            <a:chOff x="152400" y="3048000"/>
            <a:chExt cx="4648200" cy="1905000"/>
          </a:xfrm>
        </p:grpSpPr>
        <p:sp>
          <p:nvSpPr>
            <p:cNvPr id="20" name="Rectangle 19"/>
            <p:cNvSpPr/>
            <p:nvPr/>
          </p:nvSpPr>
          <p:spPr>
            <a:xfrm>
              <a:off x="304800" y="3048000"/>
              <a:ext cx="4191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21" name="Title 1"/>
            <p:cNvSpPr txBox="1">
              <a:spLocks/>
            </p:cNvSpPr>
            <p:nvPr/>
          </p:nvSpPr>
          <p:spPr bwMode="auto">
            <a:xfrm>
              <a:off x="2916382" y="3124200"/>
              <a:ext cx="1884218" cy="1743075"/>
            </a:xfrm>
            <a:prstGeom prst="rect">
              <a:avLst/>
            </a:prstGeom>
            <a:solidFill>
              <a:schemeClr val="tx1"/>
            </a:solidFill>
            <a:ln w="9525">
              <a:noFill/>
              <a:miter lim="800000"/>
              <a:headEnd/>
              <a:tailEnd/>
            </a:ln>
          </p:spPr>
          <p:txBody>
            <a:bodyPr tIns="182880"/>
            <a:lstStyle/>
            <a:p>
              <a:pPr algn="ctr" rtl="1"/>
              <a:r>
                <a:rPr lang="en-US" sz="2800" dirty="0">
                  <a:solidFill>
                    <a:schemeClr val="bg1"/>
                  </a:solidFill>
                  <a:latin typeface="Calibri" pitchFamily="34" charset="0"/>
                  <a:ea typeface="MS PGothic" pitchFamily="34" charset="-128"/>
                  <a:cs typeface="Calibri" pitchFamily="34" charset="0"/>
                </a:rPr>
                <a:t>Non-food products</a:t>
              </a:r>
            </a:p>
          </p:txBody>
        </p:sp>
        <p:pic>
          <p:nvPicPr>
            <p:cNvPr id="22" name="Picture 25"/>
            <p:cNvPicPr>
              <a:picLocks noChangeAspect="1" noChangeArrowheads="1"/>
            </p:cNvPicPr>
            <p:nvPr/>
          </p:nvPicPr>
          <p:blipFill>
            <a:blip r:embed="rId2"/>
            <a:srcRect/>
            <a:stretch>
              <a:fillRect/>
            </a:stretch>
          </p:blipFill>
          <p:spPr bwMode="auto">
            <a:xfrm>
              <a:off x="304800" y="3060700"/>
              <a:ext cx="838200" cy="977900"/>
            </a:xfrm>
            <a:prstGeom prst="rect">
              <a:avLst/>
            </a:prstGeom>
            <a:noFill/>
            <a:ln w="9525">
              <a:noFill/>
              <a:miter lim="800000"/>
              <a:headEnd/>
              <a:tailEnd/>
            </a:ln>
          </p:spPr>
        </p:pic>
        <p:pic>
          <p:nvPicPr>
            <p:cNvPr id="23" name="Picture 5"/>
            <p:cNvPicPr>
              <a:picLocks noChangeAspect="1" noChangeArrowheads="1"/>
            </p:cNvPicPr>
            <p:nvPr/>
          </p:nvPicPr>
          <p:blipFill>
            <a:blip r:embed="rId3"/>
            <a:srcRect/>
            <a:stretch>
              <a:fillRect/>
            </a:stretch>
          </p:blipFill>
          <p:spPr bwMode="auto">
            <a:xfrm>
              <a:off x="1524000" y="4012269"/>
              <a:ext cx="1371600" cy="838200"/>
            </a:xfrm>
            <a:prstGeom prst="rect">
              <a:avLst/>
            </a:prstGeom>
            <a:noFill/>
            <a:ln w="9525">
              <a:noFill/>
              <a:miter lim="800000"/>
              <a:headEnd/>
              <a:tailEnd/>
            </a:ln>
          </p:spPr>
        </p:pic>
        <p:pic>
          <p:nvPicPr>
            <p:cNvPr id="24" name="Picture 5"/>
            <p:cNvPicPr>
              <a:picLocks noChangeAspect="1" noChangeArrowheads="1"/>
            </p:cNvPicPr>
            <p:nvPr/>
          </p:nvPicPr>
          <p:blipFill>
            <a:blip r:embed="rId4"/>
            <a:srcRect/>
            <a:stretch>
              <a:fillRect/>
            </a:stretch>
          </p:blipFill>
          <p:spPr bwMode="auto">
            <a:xfrm>
              <a:off x="152400" y="4088469"/>
              <a:ext cx="1295400" cy="864531"/>
            </a:xfrm>
            <a:prstGeom prst="rect">
              <a:avLst/>
            </a:prstGeom>
            <a:noFill/>
            <a:ln w="9525">
              <a:noFill/>
              <a:miter lim="800000"/>
              <a:headEnd/>
              <a:tailEnd/>
            </a:ln>
          </p:spPr>
        </p:pic>
        <p:pic>
          <p:nvPicPr>
            <p:cNvPr id="25" name="Picture 2" descr="C:\Documents and Settings\mnr1493\My Documents\My Pictures\500_1202947006_pain_relief.jpg"/>
            <p:cNvPicPr>
              <a:picLocks noChangeAspect="1" noChangeArrowheads="1"/>
            </p:cNvPicPr>
            <p:nvPr/>
          </p:nvPicPr>
          <p:blipFill>
            <a:blip r:embed="rId5"/>
            <a:srcRect l="3600" t="932" r="3600"/>
            <a:stretch>
              <a:fillRect/>
            </a:stretch>
          </p:blipFill>
          <p:spPr bwMode="auto">
            <a:xfrm>
              <a:off x="1143000" y="3089757"/>
              <a:ext cx="762000" cy="872643"/>
            </a:xfrm>
            <a:prstGeom prst="rect">
              <a:avLst/>
            </a:prstGeom>
            <a:noFill/>
            <a:ln w="9525">
              <a:noFill/>
              <a:miter lim="800000"/>
              <a:headEnd/>
              <a:tailEnd/>
            </a:ln>
          </p:spPr>
        </p:pic>
        <p:pic>
          <p:nvPicPr>
            <p:cNvPr id="26" name="Picture 9" descr="http://www.irishhealth.com/content/image/13282/Codliveroil.jpg"/>
            <p:cNvPicPr>
              <a:picLocks noChangeAspect="1" noChangeArrowheads="1"/>
            </p:cNvPicPr>
            <p:nvPr/>
          </p:nvPicPr>
          <p:blipFill>
            <a:blip r:embed="rId6"/>
            <a:srcRect l="14400" r="16800" b="6306"/>
            <a:stretch>
              <a:fillRect/>
            </a:stretch>
          </p:blipFill>
          <p:spPr bwMode="auto">
            <a:xfrm>
              <a:off x="2057400" y="3124200"/>
              <a:ext cx="838200" cy="838200"/>
            </a:xfrm>
            <a:prstGeom prst="rect">
              <a:avLst/>
            </a:prstGeom>
            <a:noFill/>
            <a:ln w="9525">
              <a:noFill/>
              <a:miter lim="800000"/>
              <a:headEnd/>
              <a:tailEnd/>
            </a:ln>
          </p:spPr>
        </p:pic>
      </p:grpSp>
      <p:sp>
        <p:nvSpPr>
          <p:cNvPr id="27" name="Rectangle 2"/>
          <p:cNvSpPr>
            <a:spLocks noChangeArrowheads="1"/>
          </p:cNvSpPr>
          <p:nvPr/>
        </p:nvSpPr>
        <p:spPr bwMode="auto">
          <a:xfrm>
            <a:off x="3533804" y="2238394"/>
            <a:ext cx="5181600" cy="523875"/>
          </a:xfrm>
          <a:prstGeom prst="rect">
            <a:avLst/>
          </a:prstGeom>
          <a:solidFill>
            <a:srgbClr val="00B050"/>
          </a:solidFill>
          <a:ln w="9525">
            <a:noFill/>
            <a:miter lim="800000"/>
            <a:headEnd/>
            <a:tailEnd/>
          </a:ln>
        </p:spPr>
        <p:txBody>
          <a:bodyPr>
            <a:spAutoFit/>
          </a:bodyPr>
          <a:lstStyle/>
          <a:p>
            <a:pPr algn="just"/>
            <a:r>
              <a:rPr lang="en-US" sz="2800">
                <a:solidFill>
                  <a:schemeClr val="bg1"/>
                </a:solidFill>
                <a:latin typeface="Calibri" pitchFamily="34" charset="0"/>
              </a:rPr>
              <a:t>Examples of non-food products?</a:t>
            </a:r>
          </a:p>
        </p:txBody>
      </p:sp>
      <p:sp>
        <p:nvSpPr>
          <p:cNvPr id="28" name="Rectangle 2"/>
          <p:cNvSpPr>
            <a:spLocks noChangeArrowheads="1"/>
          </p:cNvSpPr>
          <p:nvPr/>
        </p:nvSpPr>
        <p:spPr bwMode="auto">
          <a:xfrm>
            <a:off x="3533804" y="2890857"/>
            <a:ext cx="5181600" cy="3324225"/>
          </a:xfrm>
          <a:prstGeom prst="rect">
            <a:avLst/>
          </a:prstGeom>
          <a:solidFill>
            <a:srgbClr val="00B050"/>
          </a:solidFill>
          <a:ln w="9525">
            <a:noFill/>
            <a:miter lim="800000"/>
            <a:headEnd/>
            <a:tailEnd/>
          </a:ln>
        </p:spPr>
        <p:txBody>
          <a:bodyPr>
            <a:spAutoFit/>
          </a:bodyPr>
          <a:lstStyle/>
          <a:p>
            <a:pPr marL="514350" indent="-514350" algn="just">
              <a:lnSpc>
                <a:spcPct val="150000"/>
              </a:lnSpc>
              <a:buFont typeface="Calibri" pitchFamily="34" charset="0"/>
              <a:buAutoNum type="arabicPeriod"/>
            </a:pPr>
            <a:r>
              <a:rPr lang="en-US" sz="2800">
                <a:solidFill>
                  <a:schemeClr val="bg1"/>
                </a:solidFill>
                <a:latin typeface="Calibri" pitchFamily="34" charset="0"/>
              </a:rPr>
              <a:t>Tools</a:t>
            </a:r>
          </a:p>
          <a:p>
            <a:pPr marL="514350" indent="-514350" algn="just">
              <a:lnSpc>
                <a:spcPct val="150000"/>
              </a:lnSpc>
              <a:buFont typeface="Calibri" pitchFamily="34" charset="0"/>
              <a:buAutoNum type="arabicPeriod"/>
            </a:pPr>
            <a:r>
              <a:rPr lang="en-US" sz="2800">
                <a:solidFill>
                  <a:schemeClr val="bg1"/>
                </a:solidFill>
                <a:latin typeface="Calibri" pitchFamily="34" charset="0"/>
              </a:rPr>
              <a:t>Pharmaceuticals</a:t>
            </a:r>
          </a:p>
          <a:p>
            <a:pPr marL="514350" indent="-514350" algn="just">
              <a:lnSpc>
                <a:spcPct val="150000"/>
              </a:lnSpc>
              <a:buFont typeface="Calibri" pitchFamily="34" charset="0"/>
              <a:buAutoNum type="arabicPeriod"/>
            </a:pPr>
            <a:r>
              <a:rPr lang="en-US" sz="2800">
                <a:solidFill>
                  <a:schemeClr val="bg1"/>
                </a:solidFill>
                <a:latin typeface="Calibri" pitchFamily="34" charset="0"/>
              </a:rPr>
              <a:t>Cosmetics</a:t>
            </a:r>
          </a:p>
          <a:p>
            <a:pPr marL="514350" indent="-514350" algn="just">
              <a:lnSpc>
                <a:spcPct val="150000"/>
              </a:lnSpc>
              <a:buFont typeface="Calibri" pitchFamily="34" charset="0"/>
              <a:buAutoNum type="arabicPeriod"/>
            </a:pPr>
            <a:r>
              <a:rPr lang="en-US" sz="2800">
                <a:solidFill>
                  <a:schemeClr val="bg1"/>
                </a:solidFill>
                <a:latin typeface="Calibri" pitchFamily="34" charset="0"/>
              </a:rPr>
              <a:t>Health Care Products</a:t>
            </a:r>
          </a:p>
          <a:p>
            <a:pPr marL="514350" indent="-514350" algn="just">
              <a:lnSpc>
                <a:spcPct val="150000"/>
              </a:lnSpc>
              <a:buFont typeface="Calibri" pitchFamily="34" charset="0"/>
              <a:buAutoNum type="arabicPeriod"/>
            </a:pPr>
            <a:r>
              <a:rPr lang="en-US" sz="2800">
                <a:solidFill>
                  <a:schemeClr val="bg1"/>
                </a:solidFill>
                <a:latin typeface="Calibri" pitchFamily="34" charset="0"/>
              </a:rPr>
              <a:t>Skin Care Products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bg/>
                                          </p:spTgt>
                                        </p:tgtEl>
                                        <p:attrNameLst>
                                          <p:attrName>style.visibility</p:attrName>
                                        </p:attrNameLst>
                                      </p:cBhvr>
                                      <p:to>
                                        <p:strVal val="visible"/>
                                      </p:to>
                                    </p:set>
                                    <p:animEffect transition="in" filter="blinds(horizontal)">
                                      <p:cBhvr>
                                        <p:cTn id="12" dur="500"/>
                                        <p:tgtEl>
                                          <p:spTgt spid="28">
                                            <p:bg/>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blinds(horizontal)">
                                      <p:cBhvr>
                                        <p:cTn id="17" dur="5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8">
                                            <p:txEl>
                                              <p:pRg st="1" end="1"/>
                                            </p:txEl>
                                          </p:spTgt>
                                        </p:tgtEl>
                                        <p:attrNameLst>
                                          <p:attrName>style.visibility</p:attrName>
                                        </p:attrNameLst>
                                      </p:cBhvr>
                                      <p:to>
                                        <p:strVal val="visible"/>
                                      </p:to>
                                    </p:set>
                                    <p:animEffect transition="in" filter="blinds(horizontal)">
                                      <p:cBhvr>
                                        <p:cTn id="22" dur="500"/>
                                        <p:tgtEl>
                                          <p:spTgt spid="2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
                                            <p:txEl>
                                              <p:pRg st="2" end="2"/>
                                            </p:txEl>
                                          </p:spTgt>
                                        </p:tgtEl>
                                        <p:attrNameLst>
                                          <p:attrName>style.visibility</p:attrName>
                                        </p:attrNameLst>
                                      </p:cBhvr>
                                      <p:to>
                                        <p:strVal val="visible"/>
                                      </p:to>
                                    </p:set>
                                    <p:animEffect transition="in" filter="blinds(horizontal)">
                                      <p:cBhvr>
                                        <p:cTn id="27" dur="500"/>
                                        <p:tgtEl>
                                          <p:spTgt spid="2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
                                            <p:txEl>
                                              <p:pRg st="3" end="3"/>
                                            </p:txEl>
                                          </p:spTgt>
                                        </p:tgtEl>
                                        <p:attrNameLst>
                                          <p:attrName>style.visibility</p:attrName>
                                        </p:attrNameLst>
                                      </p:cBhvr>
                                      <p:to>
                                        <p:strVal val="visible"/>
                                      </p:to>
                                    </p:set>
                                    <p:animEffect transition="in" filter="blinds(horizontal)">
                                      <p:cBhvr>
                                        <p:cTn id="32" dur="500"/>
                                        <p:tgtEl>
                                          <p:spTgt spid="2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8">
                                            <p:txEl>
                                              <p:pRg st="4" end="4"/>
                                            </p:txEl>
                                          </p:spTgt>
                                        </p:tgtEl>
                                        <p:attrNameLst>
                                          <p:attrName>style.visibility</p:attrName>
                                        </p:attrNameLst>
                                      </p:cBhvr>
                                      <p:to>
                                        <p:strVal val="visible"/>
                                      </p:to>
                                    </p:set>
                                    <p:animEffect transition="in" filter="blinds(horizontal)">
                                      <p:cBhvr>
                                        <p:cTn id="37" dur="5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2" descr="F:\New folder\2901104683.jpg"/>
          <p:cNvPicPr>
            <a:picLocks noChangeAspect="1" noChangeArrowheads="1"/>
          </p:cNvPicPr>
          <p:nvPr/>
        </p:nvPicPr>
        <p:blipFill>
          <a:blip r:embed="rId2"/>
          <a:srcRect/>
          <a:stretch>
            <a:fillRect/>
          </a:stretch>
        </p:blipFill>
        <p:spPr bwMode="auto">
          <a:xfrm>
            <a:off x="0" y="2643182"/>
            <a:ext cx="4038600" cy="3028950"/>
          </a:xfrm>
          <a:prstGeom prst="rect">
            <a:avLst/>
          </a:prstGeom>
          <a:noFill/>
          <a:ln w="9525">
            <a:noFill/>
            <a:miter lim="800000"/>
            <a:headEnd/>
            <a:tailEnd/>
          </a:ln>
        </p:spPr>
      </p:pic>
      <p:sp>
        <p:nvSpPr>
          <p:cNvPr id="30" name="Title 1"/>
          <p:cNvSpPr txBox="1">
            <a:spLocks/>
          </p:cNvSpPr>
          <p:nvPr/>
        </p:nvSpPr>
        <p:spPr bwMode="auto">
          <a:xfrm>
            <a:off x="3224242" y="4429132"/>
            <a:ext cx="5562600" cy="685800"/>
          </a:xfrm>
          <a:prstGeom prst="rect">
            <a:avLst/>
          </a:prstGeom>
          <a:solidFill>
            <a:srgbClr val="00B0F0"/>
          </a:solidFill>
          <a:ln w="9525">
            <a:noFill/>
            <a:miter lim="800000"/>
            <a:headEnd/>
            <a:tailEnd/>
          </a:ln>
        </p:spPr>
        <p:txBody>
          <a:bodyPr tIns="182880"/>
          <a:lstStyle/>
          <a:p>
            <a:pPr algn="ctr"/>
            <a:r>
              <a:rPr lang="en-US" sz="2800">
                <a:solidFill>
                  <a:schemeClr val="bg1"/>
                </a:solidFill>
                <a:latin typeface="Calibri" pitchFamily="34" charset="0"/>
                <a:ea typeface="MS PGothic" pitchFamily="34" charset="-128"/>
                <a:cs typeface="Calibri" pitchFamily="34" charset="0"/>
              </a:rPr>
              <a:t>Some of their sources are pig’s hair</a:t>
            </a:r>
          </a:p>
        </p:txBody>
      </p:sp>
      <p:sp>
        <p:nvSpPr>
          <p:cNvPr id="31" name="Title 1"/>
          <p:cNvSpPr txBox="1">
            <a:spLocks/>
          </p:cNvSpPr>
          <p:nvPr/>
        </p:nvSpPr>
        <p:spPr bwMode="auto">
          <a:xfrm>
            <a:off x="1828800" y="600068"/>
            <a:ext cx="5410200" cy="1828800"/>
          </a:xfrm>
          <a:prstGeom prst="rect">
            <a:avLst/>
          </a:prstGeom>
          <a:noFill/>
          <a:ln w="9525">
            <a:noFill/>
            <a:miter lim="800000"/>
            <a:headEnd/>
            <a:tailEnd/>
          </a:ln>
        </p:spPr>
        <p:txBody>
          <a:bodyPr tIns="182880"/>
          <a:lstStyle/>
          <a:p>
            <a:pPr algn="ctr" rtl="1"/>
            <a:r>
              <a:rPr lang="en-US" sz="6000" dirty="0">
                <a:latin typeface="Calibri" pitchFamily="34" charset="0"/>
                <a:ea typeface="MS PGothic" pitchFamily="34" charset="-128"/>
                <a:cs typeface="Calibri" pitchFamily="34" charset="0"/>
              </a:rPr>
              <a:t>Brushes</a:t>
            </a:r>
          </a:p>
        </p:txBody>
      </p:sp>
      <p:pic>
        <p:nvPicPr>
          <p:cNvPr id="32" name="Picture 40" descr="F:\New folder\2899466026.png"/>
          <p:cNvPicPr>
            <a:picLocks noChangeAspect="1" noChangeArrowheads="1"/>
          </p:cNvPicPr>
          <p:nvPr/>
        </p:nvPicPr>
        <p:blipFill>
          <a:blip r:embed="rId3"/>
          <a:srcRect/>
          <a:stretch>
            <a:fillRect/>
          </a:stretch>
        </p:blipFill>
        <p:spPr bwMode="auto">
          <a:xfrm>
            <a:off x="6750050" y="428625"/>
            <a:ext cx="2012950" cy="1485900"/>
          </a:xfrm>
          <a:prstGeom prst="rect">
            <a:avLst/>
          </a:prstGeom>
          <a:noFill/>
          <a:ln w="9525">
            <a:noFill/>
            <a:miter lim="800000"/>
            <a:headEnd/>
            <a:tailEnd/>
          </a:ln>
        </p:spPr>
      </p:pic>
      <p:pic>
        <p:nvPicPr>
          <p:cNvPr id="33" name="Picture 41" descr="F:\New folder\2899466044.png"/>
          <p:cNvPicPr>
            <a:picLocks noChangeAspect="1" noChangeArrowheads="1"/>
          </p:cNvPicPr>
          <p:nvPr/>
        </p:nvPicPr>
        <p:blipFill>
          <a:blip r:embed="rId4"/>
          <a:srcRect/>
          <a:stretch>
            <a:fillRect/>
          </a:stretch>
        </p:blipFill>
        <p:spPr bwMode="auto">
          <a:xfrm>
            <a:off x="3484563" y="1914525"/>
            <a:ext cx="2098675" cy="1657350"/>
          </a:xfrm>
          <a:prstGeom prst="rect">
            <a:avLst/>
          </a:prstGeom>
          <a:noFill/>
          <a:ln w="9525">
            <a:noFill/>
            <a:miter lim="800000"/>
            <a:headEnd/>
            <a:tailEnd/>
          </a:ln>
        </p:spPr>
      </p:pic>
      <p:pic>
        <p:nvPicPr>
          <p:cNvPr id="34" name="Picture 4" descr="C:\Documents and Settings\Administrator\Desktop\Pics for Presentation\paint_brushes.jpg"/>
          <p:cNvPicPr>
            <a:picLocks noChangeAspect="1" noChangeArrowheads="1"/>
          </p:cNvPicPr>
          <p:nvPr/>
        </p:nvPicPr>
        <p:blipFill>
          <a:blip r:embed="rId5"/>
          <a:srcRect/>
          <a:stretch>
            <a:fillRect/>
          </a:stretch>
        </p:blipFill>
        <p:spPr bwMode="auto">
          <a:xfrm>
            <a:off x="6327775" y="2038350"/>
            <a:ext cx="2498725" cy="2133600"/>
          </a:xfrm>
          <a:prstGeom prst="rect">
            <a:avLst/>
          </a:prstGeom>
          <a:noFill/>
          <a:ln w="9525">
            <a:noFill/>
            <a:miter lim="800000"/>
            <a:headEnd/>
            <a:tailEnd/>
          </a:ln>
        </p:spPr>
      </p:pic>
      <p:pic>
        <p:nvPicPr>
          <p:cNvPr id="35" name="Picture 5" descr="C:\Documents and Settings\Administrator\Desktop\Pics for Presentation\Tooth_brush.jpg"/>
          <p:cNvPicPr>
            <a:picLocks noChangeAspect="1" noChangeArrowheads="1"/>
          </p:cNvPicPr>
          <p:nvPr/>
        </p:nvPicPr>
        <p:blipFill>
          <a:blip r:embed="rId6"/>
          <a:srcRect/>
          <a:stretch>
            <a:fillRect/>
          </a:stretch>
        </p:blipFill>
        <p:spPr bwMode="auto">
          <a:xfrm rot="949365">
            <a:off x="530225" y="1179022"/>
            <a:ext cx="2044700" cy="1281112"/>
          </a:xfrm>
          <a:prstGeom prst="rect">
            <a:avLst/>
          </a:prstGeom>
          <a:noFill/>
          <a:ln w="9525">
            <a:noFill/>
            <a:miter lim="800000"/>
            <a:headEnd/>
            <a:tailEnd/>
          </a:ln>
        </p:spPr>
      </p:pic>
      <p:sp>
        <p:nvSpPr>
          <p:cNvPr id="36" name="Rectangle 2"/>
          <p:cNvSpPr>
            <a:spLocks noChangeArrowheads="1"/>
          </p:cNvSpPr>
          <p:nvPr/>
        </p:nvSpPr>
        <p:spPr bwMode="auto">
          <a:xfrm>
            <a:off x="0" y="0"/>
            <a:ext cx="5181600" cy="671513"/>
          </a:xfrm>
          <a:prstGeom prst="rect">
            <a:avLst/>
          </a:prstGeom>
          <a:solidFill>
            <a:srgbClr val="00B050"/>
          </a:solidFill>
          <a:ln w="9525">
            <a:noFill/>
            <a:miter lim="800000"/>
            <a:headEnd/>
            <a:tailEnd/>
          </a:ln>
        </p:spPr>
        <p:txBody>
          <a:bodyPr>
            <a:spAutoFit/>
          </a:bodyPr>
          <a:lstStyle/>
          <a:p>
            <a:pPr marL="514350" indent="-514350" algn="just">
              <a:lnSpc>
                <a:spcPct val="150000"/>
              </a:lnSpc>
              <a:buFont typeface="Calibri" pitchFamily="34" charset="0"/>
              <a:buAutoNum type="arabicPeriod"/>
            </a:pPr>
            <a:r>
              <a:rPr lang="en-US" sz="2800">
                <a:solidFill>
                  <a:schemeClr val="bg1"/>
                </a:solidFill>
                <a:latin typeface="Calibri" pitchFamily="34" charset="0"/>
              </a:rPr>
              <a:t>Tools</a:t>
            </a:r>
          </a:p>
        </p:txBody>
      </p:sp>
      <p:sp>
        <p:nvSpPr>
          <p:cNvPr id="37" name="Rectangle 36"/>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37"/>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Rectangle 38"/>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39"/>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0"/>
          <p:cNvGrpSpPr>
            <a:grpSpLocks/>
          </p:cNvGrpSpPr>
          <p:nvPr/>
        </p:nvGrpSpPr>
        <p:grpSpPr bwMode="auto">
          <a:xfrm>
            <a:off x="228600" y="530225"/>
            <a:ext cx="8915400" cy="1146175"/>
            <a:chOff x="228600" y="530225"/>
            <a:chExt cx="8915400" cy="1146175"/>
          </a:xfrm>
        </p:grpSpPr>
        <p:pic>
          <p:nvPicPr>
            <p:cNvPr id="15" name="Picture 8"/>
            <p:cNvPicPr>
              <a:picLocks noChangeAspect="1" noChangeArrowheads="1"/>
            </p:cNvPicPr>
            <p:nvPr/>
          </p:nvPicPr>
          <p:blipFill>
            <a:blip r:embed="rId2"/>
            <a:srcRect/>
            <a:stretch>
              <a:fillRect/>
            </a:stretch>
          </p:blipFill>
          <p:spPr bwMode="auto">
            <a:xfrm>
              <a:off x="228600" y="530225"/>
              <a:ext cx="2390775" cy="1146175"/>
            </a:xfrm>
            <a:prstGeom prst="rect">
              <a:avLst/>
            </a:prstGeom>
            <a:noFill/>
            <a:ln w="9525">
              <a:noFill/>
              <a:miter lim="800000"/>
              <a:headEnd/>
              <a:tailEnd/>
            </a:ln>
          </p:spPr>
        </p:pic>
        <p:sp>
          <p:nvSpPr>
            <p:cNvPr id="16" name="Rectangle 2"/>
            <p:cNvSpPr>
              <a:spLocks noChangeArrowheads="1"/>
            </p:cNvSpPr>
            <p:nvPr/>
          </p:nvSpPr>
          <p:spPr bwMode="auto">
            <a:xfrm>
              <a:off x="2689443" y="540603"/>
              <a:ext cx="6454557" cy="830997"/>
            </a:xfrm>
            <a:prstGeom prst="rect">
              <a:avLst/>
            </a:prstGeom>
            <a:solidFill>
              <a:srgbClr val="00B050"/>
            </a:solidFill>
            <a:ln w="9525">
              <a:noFill/>
              <a:miter lim="800000"/>
              <a:headEnd/>
              <a:tailEnd/>
            </a:ln>
          </p:spPr>
          <p:txBody>
            <a:bodyPr>
              <a:spAutoFit/>
            </a:bodyPr>
            <a:lstStyle/>
            <a:p>
              <a:pPr algn="just"/>
              <a:r>
                <a:rPr lang="en-US" sz="2400">
                  <a:solidFill>
                    <a:schemeClr val="bg1"/>
                  </a:solidFill>
                  <a:latin typeface="Calibri" pitchFamily="34" charset="0"/>
                </a:rPr>
                <a:t>Most pharmaceutical capsules are made from pig’s gelatin</a:t>
              </a:r>
            </a:p>
          </p:txBody>
        </p:sp>
      </p:grpSp>
      <p:grpSp>
        <p:nvGrpSpPr>
          <p:cNvPr id="17" name="Group 21"/>
          <p:cNvGrpSpPr>
            <a:grpSpLocks/>
          </p:cNvGrpSpPr>
          <p:nvPr/>
        </p:nvGrpSpPr>
        <p:grpSpPr bwMode="auto">
          <a:xfrm>
            <a:off x="76200" y="1524000"/>
            <a:ext cx="9067800" cy="1981200"/>
            <a:chOff x="76200" y="1524000"/>
            <a:chExt cx="9067800" cy="1981201"/>
          </a:xfrm>
        </p:grpSpPr>
        <p:pic>
          <p:nvPicPr>
            <p:cNvPr id="18" name="Picture 3"/>
            <p:cNvPicPr>
              <a:picLocks noChangeAspect="1" noChangeArrowheads="1"/>
            </p:cNvPicPr>
            <p:nvPr/>
          </p:nvPicPr>
          <p:blipFill>
            <a:blip r:embed="rId3"/>
            <a:srcRect/>
            <a:stretch>
              <a:fillRect/>
            </a:stretch>
          </p:blipFill>
          <p:spPr bwMode="auto">
            <a:xfrm rot="5400000">
              <a:off x="1295400" y="1752601"/>
              <a:ext cx="1752600" cy="1752600"/>
            </a:xfrm>
            <a:prstGeom prst="rect">
              <a:avLst/>
            </a:prstGeom>
            <a:noFill/>
            <a:ln w="9525">
              <a:noFill/>
              <a:miter lim="800000"/>
              <a:headEnd/>
              <a:tailEnd/>
            </a:ln>
          </p:spPr>
        </p:pic>
        <p:pic>
          <p:nvPicPr>
            <p:cNvPr id="19" name="Picture 4"/>
            <p:cNvPicPr>
              <a:picLocks noChangeAspect="1" noChangeArrowheads="1"/>
            </p:cNvPicPr>
            <p:nvPr/>
          </p:nvPicPr>
          <p:blipFill>
            <a:blip r:embed="rId4"/>
            <a:srcRect/>
            <a:stretch>
              <a:fillRect/>
            </a:stretch>
          </p:blipFill>
          <p:spPr bwMode="auto">
            <a:xfrm>
              <a:off x="76200" y="1905000"/>
              <a:ext cx="1436250" cy="1066800"/>
            </a:xfrm>
            <a:prstGeom prst="rect">
              <a:avLst/>
            </a:prstGeom>
            <a:noFill/>
            <a:ln w="9525">
              <a:noFill/>
              <a:miter lim="800000"/>
              <a:headEnd/>
              <a:tailEnd/>
            </a:ln>
          </p:spPr>
        </p:pic>
        <p:sp>
          <p:nvSpPr>
            <p:cNvPr id="20" name="Rectangle 2"/>
            <p:cNvSpPr>
              <a:spLocks noChangeArrowheads="1"/>
            </p:cNvSpPr>
            <p:nvPr/>
          </p:nvSpPr>
          <p:spPr bwMode="auto">
            <a:xfrm>
              <a:off x="2689443" y="1524000"/>
              <a:ext cx="6454557" cy="830997"/>
            </a:xfrm>
            <a:prstGeom prst="rect">
              <a:avLst/>
            </a:prstGeom>
            <a:solidFill>
              <a:srgbClr val="00B050"/>
            </a:solidFill>
            <a:ln w="9525">
              <a:noFill/>
              <a:miter lim="800000"/>
              <a:headEnd/>
              <a:tailEnd/>
            </a:ln>
          </p:spPr>
          <p:txBody>
            <a:bodyPr>
              <a:spAutoFit/>
            </a:bodyPr>
            <a:lstStyle/>
            <a:p>
              <a:pPr algn="just"/>
              <a:r>
                <a:rPr lang="en-US" sz="2400">
                  <a:solidFill>
                    <a:schemeClr val="bg1"/>
                  </a:solidFill>
                  <a:latin typeface="Calibri" pitchFamily="34" charset="0"/>
                </a:rPr>
                <a:t>Most ointments of animal fats of unidentified identity</a:t>
              </a:r>
            </a:p>
          </p:txBody>
        </p:sp>
      </p:grpSp>
      <p:grpSp>
        <p:nvGrpSpPr>
          <p:cNvPr id="21" name="Group 18"/>
          <p:cNvGrpSpPr>
            <a:grpSpLocks/>
          </p:cNvGrpSpPr>
          <p:nvPr/>
        </p:nvGrpSpPr>
        <p:grpSpPr bwMode="auto">
          <a:xfrm>
            <a:off x="0" y="5143512"/>
            <a:ext cx="9144000" cy="1230312"/>
            <a:chOff x="0" y="5627688"/>
            <a:chExt cx="9144000" cy="1230312"/>
          </a:xfrm>
        </p:grpSpPr>
        <p:pic>
          <p:nvPicPr>
            <p:cNvPr id="22" name="Picture 11"/>
            <p:cNvPicPr>
              <a:picLocks noChangeAspect="1" noChangeArrowheads="1"/>
            </p:cNvPicPr>
            <p:nvPr/>
          </p:nvPicPr>
          <p:blipFill>
            <a:blip r:embed="rId5"/>
            <a:srcRect/>
            <a:stretch>
              <a:fillRect/>
            </a:stretch>
          </p:blipFill>
          <p:spPr bwMode="auto">
            <a:xfrm>
              <a:off x="0" y="5829300"/>
              <a:ext cx="1371600" cy="1028700"/>
            </a:xfrm>
            <a:prstGeom prst="rect">
              <a:avLst/>
            </a:prstGeom>
            <a:noFill/>
            <a:ln w="9525">
              <a:noFill/>
              <a:miter lim="800000"/>
              <a:headEnd/>
              <a:tailEnd/>
            </a:ln>
          </p:spPr>
        </p:pic>
        <p:pic>
          <p:nvPicPr>
            <p:cNvPr id="23" name="Picture 6"/>
            <p:cNvPicPr>
              <a:picLocks noChangeAspect="1" noChangeArrowheads="1"/>
            </p:cNvPicPr>
            <p:nvPr/>
          </p:nvPicPr>
          <p:blipFill>
            <a:blip r:embed="rId6"/>
            <a:srcRect/>
            <a:stretch>
              <a:fillRect/>
            </a:stretch>
          </p:blipFill>
          <p:spPr bwMode="auto">
            <a:xfrm>
              <a:off x="1371600" y="5638800"/>
              <a:ext cx="1143000" cy="1143000"/>
            </a:xfrm>
            <a:prstGeom prst="rect">
              <a:avLst/>
            </a:prstGeom>
            <a:noFill/>
            <a:ln w="9525">
              <a:noFill/>
              <a:miter lim="800000"/>
              <a:headEnd/>
              <a:tailEnd/>
            </a:ln>
          </p:spPr>
        </p:pic>
        <p:pic>
          <p:nvPicPr>
            <p:cNvPr id="24" name="Picture 4"/>
            <p:cNvPicPr>
              <a:picLocks noChangeAspect="1" noChangeArrowheads="1"/>
            </p:cNvPicPr>
            <p:nvPr/>
          </p:nvPicPr>
          <p:blipFill>
            <a:blip r:embed="rId7"/>
            <a:srcRect/>
            <a:stretch>
              <a:fillRect/>
            </a:stretch>
          </p:blipFill>
          <p:spPr bwMode="auto">
            <a:xfrm>
              <a:off x="228600" y="5638800"/>
              <a:ext cx="649224" cy="457200"/>
            </a:xfrm>
            <a:prstGeom prst="rect">
              <a:avLst/>
            </a:prstGeom>
            <a:noFill/>
            <a:ln w="9525">
              <a:noFill/>
              <a:miter lim="800000"/>
              <a:headEnd/>
              <a:tailEnd/>
            </a:ln>
          </p:spPr>
        </p:pic>
        <p:sp>
          <p:nvSpPr>
            <p:cNvPr id="25" name="Rectangle 2"/>
            <p:cNvSpPr>
              <a:spLocks noChangeArrowheads="1"/>
            </p:cNvSpPr>
            <p:nvPr/>
          </p:nvSpPr>
          <p:spPr bwMode="auto">
            <a:xfrm>
              <a:off x="3505200" y="5867400"/>
              <a:ext cx="5638800" cy="830997"/>
            </a:xfrm>
            <a:prstGeom prst="rect">
              <a:avLst/>
            </a:prstGeom>
            <a:solidFill>
              <a:srgbClr val="00B050"/>
            </a:solidFill>
            <a:ln w="9525">
              <a:noFill/>
              <a:miter lim="800000"/>
              <a:headEnd/>
              <a:tailEnd/>
            </a:ln>
          </p:spPr>
          <p:txBody>
            <a:bodyPr>
              <a:spAutoFit/>
            </a:bodyPr>
            <a:lstStyle/>
            <a:p>
              <a:pPr algn="just"/>
              <a:r>
                <a:rPr lang="en-US" sz="2400">
                  <a:solidFill>
                    <a:schemeClr val="bg1"/>
                  </a:solidFill>
                  <a:latin typeface="Calibri" pitchFamily="34" charset="0"/>
                </a:rPr>
                <a:t>Most skin care products and toothpastes have unidentified sources of fat.</a:t>
              </a:r>
            </a:p>
          </p:txBody>
        </p:sp>
        <p:pic>
          <p:nvPicPr>
            <p:cNvPr id="26" name="Picture 5"/>
            <p:cNvPicPr>
              <a:picLocks noChangeAspect="1" noChangeArrowheads="1"/>
            </p:cNvPicPr>
            <p:nvPr/>
          </p:nvPicPr>
          <p:blipFill>
            <a:blip r:embed="rId8"/>
            <a:srcRect/>
            <a:stretch>
              <a:fillRect/>
            </a:stretch>
          </p:blipFill>
          <p:spPr bwMode="auto">
            <a:xfrm>
              <a:off x="2286000" y="5627688"/>
              <a:ext cx="1176315" cy="1230312"/>
            </a:xfrm>
            <a:prstGeom prst="rect">
              <a:avLst/>
            </a:prstGeom>
            <a:noFill/>
            <a:ln w="9525">
              <a:noFill/>
              <a:miter lim="800000"/>
              <a:headEnd/>
              <a:tailEnd/>
            </a:ln>
          </p:spPr>
        </p:pic>
      </p:grpSp>
      <p:sp>
        <p:nvSpPr>
          <p:cNvPr id="27" name="Rectangle 2"/>
          <p:cNvSpPr>
            <a:spLocks noChangeArrowheads="1"/>
          </p:cNvSpPr>
          <p:nvPr/>
        </p:nvSpPr>
        <p:spPr bwMode="auto">
          <a:xfrm>
            <a:off x="76200" y="4429132"/>
            <a:ext cx="9067800" cy="739775"/>
          </a:xfrm>
          <a:prstGeom prst="rect">
            <a:avLst/>
          </a:prstGeom>
          <a:solidFill>
            <a:srgbClr val="00B050"/>
          </a:solidFill>
          <a:ln w="9525">
            <a:noFill/>
            <a:miter lim="800000"/>
            <a:headEnd/>
            <a:tailEnd/>
          </a:ln>
        </p:spPr>
        <p:txBody>
          <a:bodyPr>
            <a:spAutoFit/>
          </a:bodyPr>
          <a:lstStyle/>
          <a:p>
            <a:pPr algn="just"/>
            <a:r>
              <a:rPr lang="en-US" sz="2100" dirty="0">
                <a:solidFill>
                  <a:schemeClr val="bg1"/>
                </a:solidFill>
                <a:latin typeface="Calibri" pitchFamily="34" charset="0"/>
              </a:rPr>
              <a:t>Most health-care products, including body builder’s diet, contain unidentified sources of amino acids,  and the whey from unidentified rennet source.</a:t>
            </a:r>
          </a:p>
        </p:txBody>
      </p:sp>
      <p:sp>
        <p:nvSpPr>
          <p:cNvPr id="28" name="Rectangle 2"/>
          <p:cNvSpPr>
            <a:spLocks noChangeArrowheads="1"/>
          </p:cNvSpPr>
          <p:nvPr/>
        </p:nvSpPr>
        <p:spPr bwMode="auto">
          <a:xfrm>
            <a:off x="0" y="0"/>
            <a:ext cx="5181600" cy="461963"/>
          </a:xfrm>
          <a:prstGeom prst="rect">
            <a:avLst/>
          </a:prstGeom>
          <a:solidFill>
            <a:srgbClr val="00B050"/>
          </a:solidFill>
          <a:ln w="9525">
            <a:noFill/>
            <a:miter lim="800000"/>
            <a:headEnd/>
            <a:tailEnd/>
          </a:ln>
        </p:spPr>
        <p:txBody>
          <a:bodyPr>
            <a:spAutoFit/>
          </a:bodyPr>
          <a:lstStyle/>
          <a:p>
            <a:pPr algn="just"/>
            <a:r>
              <a:rPr lang="en-US" sz="2400">
                <a:solidFill>
                  <a:schemeClr val="bg1"/>
                </a:solidFill>
                <a:latin typeface="Calibri" pitchFamily="34" charset="0"/>
              </a:rPr>
              <a:t>2. Pharmaceuticals</a:t>
            </a:r>
          </a:p>
        </p:txBody>
      </p:sp>
      <p:grpSp>
        <p:nvGrpSpPr>
          <p:cNvPr id="41" name="Group 40"/>
          <p:cNvGrpSpPr>
            <a:grpSpLocks/>
          </p:cNvGrpSpPr>
          <p:nvPr/>
        </p:nvGrpSpPr>
        <p:grpSpPr bwMode="auto">
          <a:xfrm>
            <a:off x="152400" y="2500306"/>
            <a:ext cx="8991600" cy="1784350"/>
            <a:chOff x="152400" y="2787650"/>
            <a:chExt cx="8991600" cy="1784350"/>
          </a:xfrm>
        </p:grpSpPr>
        <p:grpSp>
          <p:nvGrpSpPr>
            <p:cNvPr id="42" name="Group 20"/>
            <p:cNvGrpSpPr>
              <a:grpSpLocks/>
            </p:cNvGrpSpPr>
            <p:nvPr/>
          </p:nvGrpSpPr>
          <p:grpSpPr bwMode="auto">
            <a:xfrm>
              <a:off x="152400" y="3429000"/>
              <a:ext cx="8991600" cy="1143000"/>
              <a:chOff x="152400" y="3429000"/>
              <a:chExt cx="8991600" cy="1143000"/>
            </a:xfrm>
          </p:grpSpPr>
          <p:grpSp>
            <p:nvGrpSpPr>
              <p:cNvPr id="44" name="Group 22"/>
              <p:cNvGrpSpPr>
                <a:grpSpLocks/>
              </p:cNvGrpSpPr>
              <p:nvPr/>
            </p:nvGrpSpPr>
            <p:grpSpPr bwMode="auto">
              <a:xfrm>
                <a:off x="152400" y="3429000"/>
                <a:ext cx="8991600" cy="1143000"/>
                <a:chOff x="152400" y="3429000"/>
                <a:chExt cx="8991600" cy="1143000"/>
              </a:xfrm>
            </p:grpSpPr>
            <p:sp>
              <p:nvSpPr>
                <p:cNvPr id="46" name="Rectangle 2"/>
                <p:cNvSpPr>
                  <a:spLocks noChangeArrowheads="1"/>
                </p:cNvSpPr>
                <p:nvPr/>
              </p:nvSpPr>
              <p:spPr bwMode="auto">
                <a:xfrm>
                  <a:off x="2819400" y="3733800"/>
                  <a:ext cx="6324600" cy="830997"/>
                </a:xfrm>
                <a:prstGeom prst="rect">
                  <a:avLst/>
                </a:prstGeom>
                <a:solidFill>
                  <a:srgbClr val="00B050"/>
                </a:solidFill>
                <a:ln w="9525">
                  <a:noFill/>
                  <a:miter lim="800000"/>
                  <a:headEnd/>
                  <a:tailEnd/>
                </a:ln>
              </p:spPr>
              <p:txBody>
                <a:bodyPr>
                  <a:spAutoFit/>
                </a:bodyPr>
                <a:lstStyle/>
                <a:p>
                  <a:pPr algn="just"/>
                  <a:r>
                    <a:rPr lang="en-US" sz="2400">
                      <a:solidFill>
                        <a:schemeClr val="bg1"/>
                      </a:solidFill>
                      <a:latin typeface="Calibri" pitchFamily="34" charset="0"/>
                    </a:rPr>
                    <a:t>Most cosmetics from fat and gelatin of unidentified identity</a:t>
                  </a:r>
                </a:p>
              </p:txBody>
            </p:sp>
            <p:pic>
              <p:nvPicPr>
                <p:cNvPr id="47" name="Picture 7"/>
                <p:cNvPicPr>
                  <a:picLocks noChangeAspect="1" noChangeArrowheads="1"/>
                </p:cNvPicPr>
                <p:nvPr/>
              </p:nvPicPr>
              <p:blipFill>
                <a:blip r:embed="rId9"/>
                <a:srcRect/>
                <a:stretch>
                  <a:fillRect/>
                </a:stretch>
              </p:blipFill>
              <p:spPr bwMode="auto">
                <a:xfrm>
                  <a:off x="152400" y="3429000"/>
                  <a:ext cx="1360870" cy="1143000"/>
                </a:xfrm>
                <a:prstGeom prst="rect">
                  <a:avLst/>
                </a:prstGeom>
                <a:noFill/>
                <a:ln w="9525">
                  <a:noFill/>
                  <a:miter lim="800000"/>
                  <a:headEnd/>
                  <a:tailEnd/>
                </a:ln>
              </p:spPr>
            </p:pic>
          </p:grpSp>
          <p:pic>
            <p:nvPicPr>
              <p:cNvPr id="45" name="Picture 5" descr="C:\Documents and Settings\Administrator\Desktop\Pics for Presentation\Anti Wrinkle cream.jpg"/>
              <p:cNvPicPr>
                <a:picLocks noChangeAspect="1" noChangeArrowheads="1"/>
              </p:cNvPicPr>
              <p:nvPr/>
            </p:nvPicPr>
            <p:blipFill>
              <a:blip r:embed="rId10"/>
              <a:srcRect/>
              <a:stretch>
                <a:fillRect/>
              </a:stretch>
            </p:blipFill>
            <p:spPr bwMode="auto">
              <a:xfrm>
                <a:off x="1676400" y="3589337"/>
                <a:ext cx="1013043" cy="906463"/>
              </a:xfrm>
              <a:prstGeom prst="rect">
                <a:avLst/>
              </a:prstGeom>
              <a:noFill/>
              <a:ln w="9525">
                <a:noFill/>
                <a:miter lim="800000"/>
                <a:headEnd/>
                <a:tailEnd/>
              </a:ln>
            </p:spPr>
          </p:pic>
        </p:grpSp>
        <p:pic>
          <p:nvPicPr>
            <p:cNvPr id="43" name="Picture 4"/>
            <p:cNvPicPr>
              <a:picLocks noChangeAspect="1" noChangeArrowheads="1"/>
            </p:cNvPicPr>
            <p:nvPr/>
          </p:nvPicPr>
          <p:blipFill>
            <a:blip r:embed="rId11"/>
            <a:srcRect/>
            <a:stretch>
              <a:fillRect/>
            </a:stretch>
          </p:blipFill>
          <p:spPr bwMode="auto">
            <a:xfrm>
              <a:off x="7620000" y="2787650"/>
              <a:ext cx="1371600" cy="946150"/>
            </a:xfrm>
            <a:prstGeom prst="rect">
              <a:avLst/>
            </a:prstGeom>
            <a:noFill/>
            <a:ln w="9525">
              <a:noFill/>
              <a:miter lim="800000"/>
              <a:headEnd/>
              <a:tailEnd/>
            </a:ln>
          </p:spPr>
        </p:pic>
      </p:grpSp>
      <p:sp>
        <p:nvSpPr>
          <p:cNvPr id="48" name="Rectangle 4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Rectangle 4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Rectangle 4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Rectangle 50"/>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33" name="Title 1"/>
          <p:cNvSpPr>
            <a:spLocks noGrp="1"/>
          </p:cNvSpPr>
          <p:nvPr>
            <p:ph type="title"/>
          </p:nvPr>
        </p:nvSpPr>
        <p:spPr>
          <a:xfrm>
            <a:off x="457200" y="142852"/>
            <a:ext cx="8229600" cy="720000"/>
          </a:xfrm>
        </p:spPr>
        <p:txBody>
          <a:bodyPr>
            <a:noAutofit/>
          </a:bodyPr>
          <a:lstStyle/>
          <a:p>
            <a:pPr rtl="1">
              <a:defRPr/>
            </a:pPr>
            <a:r>
              <a:rPr lang="en-US" sz="3200" dirty="0" smtClean="0">
                <a:solidFill>
                  <a:schemeClr val="tx1">
                    <a:lumMod val="75000"/>
                    <a:lumOff val="25000"/>
                  </a:schemeClr>
                </a:solidFill>
                <a:latin typeface="Calibri" pitchFamily="34" charset="0"/>
                <a:cs typeface="Calibri" pitchFamily="34" charset="0"/>
              </a:rPr>
              <a:t>Alternatives</a:t>
            </a:r>
            <a:endParaRPr lang="ar-KW" sz="3200" dirty="0" smtClean="0">
              <a:solidFill>
                <a:schemeClr val="tx1">
                  <a:lumMod val="75000"/>
                  <a:lumOff val="25000"/>
                </a:schemeClr>
              </a:solidFill>
              <a:latin typeface="Calibri" pitchFamily="34" charset="0"/>
              <a:cs typeface="Simplified Arabic" pitchFamily="18" charset="-78"/>
            </a:endParaRPr>
          </a:p>
        </p:txBody>
      </p:sp>
      <p:sp>
        <p:nvSpPr>
          <p:cNvPr id="34" name="Rectangle 33"/>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Rectangle 36"/>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44" name="Content Placeholder 2"/>
          <p:cNvSpPr>
            <a:spLocks noGrp="1"/>
          </p:cNvSpPr>
          <p:nvPr>
            <p:ph idx="1"/>
          </p:nvPr>
        </p:nvSpPr>
        <p:spPr>
          <a:xfrm>
            <a:off x="457200" y="1403367"/>
            <a:ext cx="8229600" cy="4525963"/>
          </a:xfrm>
        </p:spPr>
        <p:txBody>
          <a:bodyPr>
            <a:noAutofit/>
          </a:bodyPr>
          <a:lstStyle/>
          <a:p>
            <a:pPr algn="ctr">
              <a:spcBef>
                <a:spcPts val="2400"/>
              </a:spcBef>
              <a:buNone/>
              <a:defRPr/>
            </a:pPr>
            <a:r>
              <a:rPr lang="en-US" sz="2400" dirty="0" smtClean="0">
                <a:solidFill>
                  <a:srgbClr val="0070C0"/>
                </a:solidFill>
                <a:latin typeface="Calibri" pitchFamily="34" charset="0"/>
                <a:cs typeface="Calibri" pitchFamily="34" charset="0"/>
              </a:rPr>
              <a:t>Well-known products which are we certain to use 100% </a:t>
            </a:r>
            <a:r>
              <a:rPr lang="en-US" sz="2400" dirty="0" err="1" smtClean="0">
                <a:solidFill>
                  <a:srgbClr val="0070C0"/>
                </a:solidFill>
                <a:latin typeface="Calibri" pitchFamily="34" charset="0"/>
                <a:cs typeface="Calibri" pitchFamily="34" charset="0"/>
              </a:rPr>
              <a:t>halal</a:t>
            </a:r>
            <a:r>
              <a:rPr lang="en-US" sz="2400" dirty="0" smtClean="0">
                <a:solidFill>
                  <a:srgbClr val="0070C0"/>
                </a:solidFill>
                <a:latin typeface="Calibri" pitchFamily="34" charset="0"/>
                <a:cs typeface="Calibri" pitchFamily="34" charset="0"/>
              </a:rPr>
              <a:t> or 100% vegetable ingredients</a:t>
            </a:r>
          </a:p>
          <a:p>
            <a:pPr algn="ctr">
              <a:spcBef>
                <a:spcPts val="2400"/>
              </a:spcBef>
              <a:buNone/>
              <a:defRPr/>
            </a:pPr>
            <a:r>
              <a:rPr lang="en-US" sz="2400" dirty="0" smtClean="0">
                <a:solidFill>
                  <a:srgbClr val="0070C0"/>
                </a:solidFill>
                <a:latin typeface="Calibri" pitchFamily="34" charset="0"/>
                <a:cs typeface="Calibri" pitchFamily="34" charset="0"/>
              </a:rPr>
              <a:t>If the product is made in a Muslim country it does not mean it is </a:t>
            </a:r>
            <a:r>
              <a:rPr lang="en-US" sz="2400" dirty="0" err="1" smtClean="0">
                <a:solidFill>
                  <a:srgbClr val="0070C0"/>
                </a:solidFill>
                <a:latin typeface="Calibri" pitchFamily="34" charset="0"/>
                <a:cs typeface="Calibri" pitchFamily="34" charset="0"/>
              </a:rPr>
              <a:t>halal</a:t>
            </a:r>
            <a:r>
              <a:rPr lang="en-US" sz="2400" dirty="0" smtClean="0">
                <a:solidFill>
                  <a:srgbClr val="0070C0"/>
                </a:solidFill>
                <a:latin typeface="Calibri" pitchFamily="34" charset="0"/>
                <a:cs typeface="Calibri" pitchFamily="34" charset="0"/>
              </a:rPr>
              <a:t>!</a:t>
            </a:r>
          </a:p>
          <a:p>
            <a:pPr algn="ctr">
              <a:spcBef>
                <a:spcPts val="2400"/>
              </a:spcBef>
              <a:buNone/>
              <a:defRPr/>
            </a:pPr>
            <a:r>
              <a:rPr lang="en-US" sz="2400" dirty="0" smtClean="0">
                <a:solidFill>
                  <a:srgbClr val="0070C0"/>
                </a:solidFill>
                <a:latin typeface="Calibri" pitchFamily="34" charset="0"/>
                <a:cs typeface="Calibri" pitchFamily="34" charset="0"/>
              </a:rPr>
              <a:t>Because imported raw materials of unidentified sources are used</a:t>
            </a:r>
          </a:p>
          <a:p>
            <a:pPr algn="ctr">
              <a:spcBef>
                <a:spcPts val="2400"/>
              </a:spcBef>
              <a:buNone/>
              <a:defRPr/>
            </a:pPr>
            <a:r>
              <a:rPr lang="en-US" sz="2400" dirty="0" smtClean="0">
                <a:solidFill>
                  <a:srgbClr val="0070C0"/>
                </a:solidFill>
                <a:latin typeface="Calibri" pitchFamily="34" charset="0"/>
                <a:cs typeface="Calibri" pitchFamily="34" charset="0"/>
              </a:rPr>
              <a:t>Remember that the last who packaged products the last who put his name as the manufacturer of these products</a:t>
            </a:r>
          </a:p>
          <a:p>
            <a:pPr algn="ctr">
              <a:spcBef>
                <a:spcPts val="2400"/>
              </a:spcBef>
              <a:buNone/>
              <a:defRPr/>
            </a:pPr>
            <a:r>
              <a:rPr lang="en-US" sz="2400" dirty="0" smtClean="0">
                <a:solidFill>
                  <a:srgbClr val="0070C0"/>
                </a:solidFill>
                <a:latin typeface="Calibri" pitchFamily="34" charset="0"/>
                <a:cs typeface="Calibri" pitchFamily="34" charset="0"/>
              </a:rPr>
              <a:t>Even if the raw materials are from different parts of the world</a:t>
            </a:r>
          </a:p>
          <a:p>
            <a:pPr algn="ctr">
              <a:spcBef>
                <a:spcPts val="2400"/>
              </a:spcBef>
              <a:buNone/>
              <a:defRPr/>
            </a:pPr>
            <a:r>
              <a:rPr lang="en-US" sz="2400" dirty="0" smtClean="0">
                <a:solidFill>
                  <a:srgbClr val="0070C0"/>
                </a:solidFill>
                <a:latin typeface="Calibri" pitchFamily="34" charset="0"/>
                <a:cs typeface="Calibri" pitchFamily="34" charset="0"/>
              </a:rPr>
              <a:t>There are many are examples</a:t>
            </a:r>
            <a:endParaRPr lang="ar-KW" sz="2400" dirty="0" smtClean="0">
              <a:solidFill>
                <a:srgbClr val="0070C0"/>
              </a:solidFill>
              <a:latin typeface="Calibri" pitchFamily="34" charset="0"/>
              <a:cs typeface="Simplified Arabic" pitchFamily="18" charset="-7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lnSpc>
                <a:spcPct val="150000"/>
              </a:lnSpc>
              <a:buNone/>
              <a:defRPr/>
            </a:pPr>
            <a:r>
              <a:rPr lang="en-US" sz="1800" dirty="0" smtClean="0">
                <a:latin typeface="Calibri" pitchFamily="34" charset="0"/>
                <a:cs typeface="Calibri" pitchFamily="34" charset="0"/>
              </a:rPr>
              <a:t>The translation of the meaning of the </a:t>
            </a:r>
            <a:r>
              <a:rPr lang="en-US" sz="1800" dirty="0" err="1" smtClean="0">
                <a:latin typeface="Calibri" pitchFamily="34" charset="0"/>
                <a:cs typeface="Calibri" pitchFamily="34" charset="0"/>
              </a:rPr>
              <a:t>Hadith</a:t>
            </a:r>
            <a:endParaRPr lang="en-US" sz="1800" dirty="0" smtClean="0">
              <a:latin typeface="Calibri" pitchFamily="34" charset="0"/>
              <a:cs typeface="Calibri" pitchFamily="34" charset="0"/>
            </a:endParaRPr>
          </a:p>
          <a:p>
            <a:pPr algn="ctr">
              <a:lnSpc>
                <a:spcPct val="150000"/>
              </a:lnSpc>
              <a:buNone/>
              <a:defRPr/>
            </a:pPr>
            <a:r>
              <a:rPr lang="en-US" sz="1800" dirty="0" smtClean="0">
                <a:solidFill>
                  <a:schemeClr val="tx1">
                    <a:lumMod val="75000"/>
                    <a:lumOff val="25000"/>
                  </a:schemeClr>
                </a:solidFill>
                <a:latin typeface="Calibri" pitchFamily="34" charset="0"/>
              </a:rPr>
              <a:t>Abu </a:t>
            </a:r>
            <a:r>
              <a:rPr lang="en-US" sz="1800" dirty="0" err="1" smtClean="0">
                <a:solidFill>
                  <a:schemeClr val="tx1">
                    <a:lumMod val="75000"/>
                    <a:lumOff val="25000"/>
                  </a:schemeClr>
                </a:solidFill>
                <a:latin typeface="Calibri" pitchFamily="34" charset="0"/>
              </a:rPr>
              <a:t>Ya’la</a:t>
            </a:r>
            <a:r>
              <a:rPr lang="en-US" sz="1800" dirty="0" smtClean="0">
                <a:solidFill>
                  <a:schemeClr val="tx1">
                    <a:lumMod val="75000"/>
                    <a:lumOff val="25000"/>
                  </a:schemeClr>
                </a:solidFill>
                <a:latin typeface="Calibri" pitchFamily="34" charset="0"/>
              </a:rPr>
              <a:t> </a:t>
            </a:r>
            <a:r>
              <a:rPr lang="en-US" sz="1800" dirty="0" err="1" smtClean="0">
                <a:solidFill>
                  <a:schemeClr val="tx1">
                    <a:lumMod val="75000"/>
                    <a:lumOff val="25000"/>
                  </a:schemeClr>
                </a:solidFill>
                <a:latin typeface="Calibri" pitchFamily="34" charset="0"/>
              </a:rPr>
              <a:t>Shaddad</a:t>
            </a:r>
            <a:r>
              <a:rPr lang="en-US" sz="1800" dirty="0" smtClean="0">
                <a:solidFill>
                  <a:schemeClr val="tx1">
                    <a:lumMod val="75000"/>
                    <a:lumOff val="25000"/>
                  </a:schemeClr>
                </a:solidFill>
                <a:latin typeface="Calibri" pitchFamily="34" charset="0"/>
              </a:rPr>
              <a:t> </a:t>
            </a:r>
            <a:r>
              <a:rPr lang="en-US" sz="1800" dirty="0" err="1" smtClean="0">
                <a:solidFill>
                  <a:schemeClr val="tx1">
                    <a:lumMod val="75000"/>
                    <a:lumOff val="25000"/>
                  </a:schemeClr>
                </a:solidFill>
                <a:latin typeface="Calibri" pitchFamily="34" charset="0"/>
              </a:rPr>
              <a:t>ibn</a:t>
            </a:r>
            <a:r>
              <a:rPr lang="en-US" sz="1800" dirty="0" smtClean="0">
                <a:solidFill>
                  <a:schemeClr val="tx1">
                    <a:lumMod val="75000"/>
                    <a:lumOff val="25000"/>
                  </a:schemeClr>
                </a:solidFill>
                <a:latin typeface="Calibri" pitchFamily="34" charset="0"/>
              </a:rPr>
              <a:t> Aus, </a:t>
            </a:r>
            <a:r>
              <a:rPr lang="en-US" sz="1800" dirty="0" err="1" smtClean="0">
                <a:solidFill>
                  <a:schemeClr val="tx1">
                    <a:lumMod val="75000"/>
                    <a:lumOff val="25000"/>
                  </a:schemeClr>
                </a:solidFill>
                <a:latin typeface="Calibri" pitchFamily="34" charset="0"/>
              </a:rPr>
              <a:t>radiyallahu</a:t>
            </a:r>
            <a:r>
              <a:rPr lang="en-US" sz="1800" dirty="0" smtClean="0">
                <a:solidFill>
                  <a:schemeClr val="tx1">
                    <a:lumMod val="75000"/>
                    <a:lumOff val="25000"/>
                  </a:schemeClr>
                </a:solidFill>
                <a:latin typeface="Calibri" pitchFamily="34" charset="0"/>
              </a:rPr>
              <a:t> ‘</a:t>
            </a:r>
            <a:r>
              <a:rPr lang="en-US" sz="1800" dirty="0" err="1" smtClean="0">
                <a:solidFill>
                  <a:schemeClr val="tx1">
                    <a:lumMod val="75000"/>
                    <a:lumOff val="25000"/>
                  </a:schemeClr>
                </a:solidFill>
                <a:latin typeface="Calibri" pitchFamily="34" charset="0"/>
              </a:rPr>
              <a:t>anhu</a:t>
            </a:r>
            <a:r>
              <a:rPr lang="en-US" sz="1800" dirty="0" smtClean="0">
                <a:solidFill>
                  <a:schemeClr val="tx1">
                    <a:lumMod val="75000"/>
                    <a:lumOff val="25000"/>
                  </a:schemeClr>
                </a:solidFill>
                <a:latin typeface="Calibri" pitchFamily="34" charset="0"/>
              </a:rPr>
              <a:t>, reported that the Messenger of Allah, </a:t>
            </a:r>
            <a:r>
              <a:rPr lang="en-US" sz="1800" dirty="0" err="1" smtClean="0">
                <a:solidFill>
                  <a:schemeClr val="tx1">
                    <a:lumMod val="75000"/>
                    <a:lumOff val="25000"/>
                  </a:schemeClr>
                </a:solidFill>
                <a:latin typeface="Calibri" pitchFamily="34" charset="0"/>
              </a:rPr>
              <a:t>sallallahu</a:t>
            </a:r>
            <a:r>
              <a:rPr lang="en-US" sz="1800" dirty="0" smtClean="0">
                <a:solidFill>
                  <a:schemeClr val="tx1">
                    <a:lumMod val="75000"/>
                    <a:lumOff val="25000"/>
                  </a:schemeClr>
                </a:solidFill>
                <a:latin typeface="Calibri" pitchFamily="34" charset="0"/>
              </a:rPr>
              <a:t> ‘</a:t>
            </a:r>
            <a:r>
              <a:rPr lang="en-US" sz="1800" dirty="0" err="1" smtClean="0">
                <a:solidFill>
                  <a:schemeClr val="tx1">
                    <a:lumMod val="75000"/>
                    <a:lumOff val="25000"/>
                  </a:schemeClr>
                </a:solidFill>
                <a:latin typeface="Calibri" pitchFamily="34" charset="0"/>
              </a:rPr>
              <a:t>alayhi</a:t>
            </a:r>
            <a:r>
              <a:rPr lang="en-US" sz="1800" dirty="0" smtClean="0">
                <a:solidFill>
                  <a:schemeClr val="tx1">
                    <a:lumMod val="75000"/>
                    <a:lumOff val="25000"/>
                  </a:schemeClr>
                </a:solidFill>
                <a:latin typeface="Calibri" pitchFamily="34" charset="0"/>
              </a:rPr>
              <a:t> </a:t>
            </a:r>
            <a:r>
              <a:rPr lang="en-US" sz="1800" dirty="0" err="1" smtClean="0">
                <a:solidFill>
                  <a:schemeClr val="tx1">
                    <a:lumMod val="75000"/>
                    <a:lumOff val="25000"/>
                  </a:schemeClr>
                </a:solidFill>
                <a:latin typeface="Calibri" pitchFamily="34" charset="0"/>
              </a:rPr>
              <a:t>wasallam</a:t>
            </a:r>
            <a:r>
              <a:rPr lang="en-US" sz="1800" dirty="0" smtClean="0">
                <a:solidFill>
                  <a:schemeClr val="tx1">
                    <a:lumMod val="75000"/>
                    <a:lumOff val="25000"/>
                  </a:schemeClr>
                </a:solidFill>
                <a:latin typeface="Calibri" pitchFamily="34" charset="0"/>
              </a:rPr>
              <a:t>, said:</a:t>
            </a:r>
          </a:p>
          <a:p>
            <a:pPr algn="ctr">
              <a:lnSpc>
                <a:spcPct val="150000"/>
              </a:lnSpc>
              <a:buNone/>
              <a:defRPr/>
            </a:pPr>
            <a:endParaRPr lang="en-US" sz="2400" dirty="0" smtClean="0">
              <a:latin typeface="Calibri" pitchFamily="34" charset="0"/>
              <a:cs typeface="Calibri" pitchFamily="34" charset="0"/>
            </a:endParaRPr>
          </a:p>
        </p:txBody>
      </p:sp>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rmAutofit fontScale="90000"/>
          </a:bodyPr>
          <a:lstStyle/>
          <a:p>
            <a:pPr algn="l">
              <a:defRPr/>
            </a:pPr>
            <a:r>
              <a:rPr lang="en-US" dirty="0" smtClean="0">
                <a:solidFill>
                  <a:schemeClr val="tx1">
                    <a:lumMod val="65000"/>
                    <a:lumOff val="35000"/>
                  </a:schemeClr>
                </a:solidFill>
                <a:latin typeface="Calibri" pitchFamily="34" charset="0"/>
                <a:ea typeface="ＭＳ Ｐゴシック" charset="-128"/>
                <a:cs typeface="Calibri" pitchFamily="34" charset="0"/>
              </a:rPr>
              <a:t>Introduction</a:t>
            </a:r>
            <a:endParaRPr lang="en-MY" dirty="0">
              <a:solidFill>
                <a:schemeClr val="tx1">
                  <a:lumMod val="65000"/>
                  <a:lumOff val="35000"/>
                </a:schemeClr>
              </a:solidFill>
              <a:latin typeface="Calibri" pitchFamily="34" charset="0"/>
              <a:ea typeface="ＭＳ Ｐゴシック" charset="-128"/>
              <a:cs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10" name="Rectangle 6"/>
          <p:cNvSpPr>
            <a:spLocks noChangeArrowheads="1"/>
          </p:cNvSpPr>
          <p:nvPr/>
        </p:nvSpPr>
        <p:spPr bwMode="auto">
          <a:xfrm>
            <a:off x="314324" y="3121510"/>
            <a:ext cx="4114800" cy="2807820"/>
          </a:xfrm>
          <a:prstGeom prst="rect">
            <a:avLst/>
          </a:prstGeom>
          <a:noFill/>
          <a:ln w="28575">
            <a:noFill/>
            <a:miter lim="800000"/>
            <a:headEnd/>
            <a:tailEnd/>
          </a:ln>
        </p:spPr>
        <p:txBody>
          <a:bodyPr>
            <a:spAutoFit/>
          </a:bodyPr>
          <a:lstStyle/>
          <a:p>
            <a:pPr algn="just">
              <a:lnSpc>
                <a:spcPts val="3600"/>
              </a:lnSpc>
            </a:pPr>
            <a:r>
              <a:rPr lang="en-US" b="0" dirty="0">
                <a:latin typeface="Calibri" pitchFamily="34" charset="0"/>
              </a:rPr>
              <a:t>“Verily, Allah has prescribed welfare with regard to everything. So, when you kill, kill in a good way; when you slaughter, slaughter in a good way; so everyone of you should sharpen his knife, and let the slaughtered animal die comfortably.”</a:t>
            </a:r>
          </a:p>
        </p:txBody>
      </p:sp>
      <p:sp>
        <p:nvSpPr>
          <p:cNvPr id="11" name="Rectangle 7"/>
          <p:cNvSpPr>
            <a:spLocks noChangeArrowheads="1"/>
          </p:cNvSpPr>
          <p:nvPr/>
        </p:nvSpPr>
        <p:spPr bwMode="auto">
          <a:xfrm>
            <a:off x="4648200" y="3429000"/>
            <a:ext cx="4267200" cy="2362200"/>
          </a:xfrm>
          <a:prstGeom prst="rect">
            <a:avLst/>
          </a:prstGeom>
          <a:noFill/>
          <a:ln w="9525">
            <a:noFill/>
            <a:miter lim="800000"/>
            <a:headEnd/>
            <a:tailEnd/>
          </a:ln>
        </p:spPr>
        <p:txBody>
          <a:bodyPr>
            <a:spAutoFit/>
          </a:bodyPr>
          <a:lstStyle/>
          <a:p>
            <a:pPr algn="just" rtl="1">
              <a:lnSpc>
                <a:spcPct val="150000"/>
              </a:lnSpc>
            </a:pPr>
            <a:r>
              <a:rPr lang="ar-KW" sz="2000" dirty="0">
                <a:latin typeface="Simplified Arabic" pitchFamily="18" charset="-78"/>
                <a:cs typeface="Simplified Arabic" pitchFamily="18" charset="-78"/>
              </a:rPr>
              <a:t>وعن أبي يعلى شداد بن أوس، عن رسول الله صلى الله عليه وسلم قال: إن الله كتب الإحسان على كل شيء، فإذا قتلتم فأحسنوا القتلة، وإذا ذبحتم فأحسنوا الذبحة، وليحد أحدكم شفرته، وليرح ذبيحته. رواه مسلم. </a:t>
            </a:r>
            <a:endParaRPr lang="en-US" sz="2000" dirty="0">
              <a:latin typeface="Simplified Arabic" pitchFamily="18" charset="-78"/>
              <a:cs typeface="Simplified Arabic" pitchFamily="18" charset="-7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33" name="Title 1"/>
          <p:cNvSpPr>
            <a:spLocks noGrp="1"/>
          </p:cNvSpPr>
          <p:nvPr>
            <p:ph type="title"/>
          </p:nvPr>
        </p:nvSpPr>
        <p:spPr>
          <a:xfrm>
            <a:off x="457200" y="142852"/>
            <a:ext cx="8229600" cy="720000"/>
          </a:xfrm>
        </p:spPr>
        <p:txBody>
          <a:bodyPr>
            <a:noAutofit/>
          </a:bodyPr>
          <a:lstStyle/>
          <a:p>
            <a:pPr marL="342900" indent="-342900">
              <a:spcBef>
                <a:spcPts val="600"/>
              </a:spcBef>
            </a:pPr>
            <a:r>
              <a:rPr lang="en-US" sz="3200" dirty="0" smtClean="0">
                <a:solidFill>
                  <a:schemeClr val="tx1">
                    <a:lumMod val="75000"/>
                    <a:lumOff val="25000"/>
                  </a:schemeClr>
                </a:solidFill>
                <a:latin typeface="Calibri" pitchFamily="34" charset="0"/>
              </a:rPr>
              <a:t>The message</a:t>
            </a:r>
            <a:endParaRPr lang="ar-KW" sz="3200" dirty="0">
              <a:solidFill>
                <a:schemeClr val="tx1">
                  <a:lumMod val="75000"/>
                  <a:lumOff val="25000"/>
                </a:schemeClr>
              </a:solidFill>
              <a:latin typeface="Calibri" pitchFamily="34" charset="0"/>
              <a:cs typeface="Simplified Arabic" pitchFamily="18" charset="-78"/>
            </a:endParaRPr>
          </a:p>
        </p:txBody>
      </p:sp>
      <p:sp>
        <p:nvSpPr>
          <p:cNvPr id="34" name="Rectangle 33"/>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Rectangle 36"/>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44" name="Content Placeholder 2"/>
          <p:cNvSpPr>
            <a:spLocks noGrp="1"/>
          </p:cNvSpPr>
          <p:nvPr>
            <p:ph idx="1"/>
          </p:nvPr>
        </p:nvSpPr>
        <p:spPr>
          <a:xfrm>
            <a:off x="457200" y="1403367"/>
            <a:ext cx="8229600" cy="4525963"/>
          </a:xfrm>
        </p:spPr>
        <p:txBody>
          <a:bodyPr>
            <a:noAutofit/>
          </a:bodyPr>
          <a:lstStyle/>
          <a:p>
            <a:pPr algn="just">
              <a:spcBef>
                <a:spcPts val="1200"/>
              </a:spcBef>
              <a:buFontTx/>
              <a:buAutoNum type="arabicParenR"/>
            </a:pPr>
            <a:r>
              <a:rPr lang="en-US" sz="1600" dirty="0" smtClean="0">
                <a:latin typeface="Calibri" pitchFamily="34" charset="0"/>
              </a:rPr>
              <a:t>Food and consumer products manufactured by Muslim countries are not necessarily </a:t>
            </a:r>
            <a:r>
              <a:rPr lang="en-US" sz="1600" dirty="0" err="1" smtClean="0">
                <a:solidFill>
                  <a:srgbClr val="FF0000"/>
                </a:solidFill>
                <a:latin typeface="Calibri" pitchFamily="34" charset="0"/>
              </a:rPr>
              <a:t>Halal</a:t>
            </a:r>
            <a:r>
              <a:rPr lang="en-US" sz="1600" dirty="0" smtClean="0">
                <a:latin typeface="Calibri" pitchFamily="34" charset="0"/>
              </a:rPr>
              <a:t>.</a:t>
            </a:r>
          </a:p>
          <a:p>
            <a:pPr algn="just">
              <a:spcBef>
                <a:spcPts val="1200"/>
              </a:spcBef>
              <a:buFontTx/>
              <a:buAutoNum type="arabicParenR"/>
            </a:pPr>
            <a:r>
              <a:rPr lang="en-US" sz="1600" dirty="0" smtClean="0">
                <a:latin typeface="Calibri" pitchFamily="34" charset="0"/>
              </a:rPr>
              <a:t> Products sold in world famous restaurants owned by Muslims are not necessarily </a:t>
            </a:r>
            <a:r>
              <a:rPr lang="en-US" sz="1600" dirty="0" err="1" smtClean="0">
                <a:latin typeface="Calibri" pitchFamily="34" charset="0"/>
              </a:rPr>
              <a:t>halal</a:t>
            </a:r>
            <a:r>
              <a:rPr lang="en-US" sz="1600" dirty="0" smtClean="0">
                <a:latin typeface="Calibri" pitchFamily="34" charset="0"/>
              </a:rPr>
              <a:t>.</a:t>
            </a:r>
          </a:p>
          <a:p>
            <a:pPr algn="just">
              <a:spcBef>
                <a:spcPts val="1200"/>
              </a:spcBef>
              <a:buFontTx/>
              <a:buAutoNum type="arabicParenR"/>
            </a:pPr>
            <a:r>
              <a:rPr lang="en-US" sz="1600" dirty="0" smtClean="0">
                <a:latin typeface="Calibri" pitchFamily="34" charset="0"/>
              </a:rPr>
              <a:t>The ingredients written in Arabic are not necessarily that the product is </a:t>
            </a:r>
            <a:r>
              <a:rPr lang="en-US" sz="1600" dirty="0" err="1" smtClean="0">
                <a:solidFill>
                  <a:srgbClr val="FF0000"/>
                </a:solidFill>
                <a:latin typeface="Calibri" pitchFamily="34" charset="0"/>
              </a:rPr>
              <a:t>Halal</a:t>
            </a:r>
            <a:r>
              <a:rPr lang="en-US" sz="1600" dirty="0" smtClean="0">
                <a:latin typeface="Calibri" pitchFamily="34" charset="0"/>
              </a:rPr>
              <a:t>.</a:t>
            </a:r>
          </a:p>
          <a:p>
            <a:pPr algn="just">
              <a:spcBef>
                <a:spcPts val="1200"/>
              </a:spcBef>
              <a:buFontTx/>
              <a:buAutoNum type="arabicParenR"/>
            </a:pPr>
            <a:r>
              <a:rPr lang="en-US" sz="1600" dirty="0" smtClean="0">
                <a:latin typeface="Calibri" pitchFamily="34" charset="0"/>
              </a:rPr>
              <a:t> Products that are referred to as some of their components on the label as being of vegetable origin are not necessarily </a:t>
            </a:r>
            <a:r>
              <a:rPr lang="en-US" sz="1600" dirty="0" err="1" smtClean="0">
                <a:solidFill>
                  <a:srgbClr val="FF0000"/>
                </a:solidFill>
                <a:latin typeface="Calibri" pitchFamily="34" charset="0"/>
              </a:rPr>
              <a:t>Halal</a:t>
            </a:r>
            <a:r>
              <a:rPr lang="en-US" sz="1600" dirty="0" smtClean="0">
                <a:latin typeface="Calibri" pitchFamily="34" charset="0"/>
              </a:rPr>
              <a:t>.</a:t>
            </a:r>
          </a:p>
          <a:p>
            <a:pPr algn="just">
              <a:spcBef>
                <a:spcPts val="1200"/>
              </a:spcBef>
              <a:buFontTx/>
              <a:buAutoNum type="arabicParenR"/>
            </a:pPr>
            <a:r>
              <a:rPr lang="en-US" sz="1600" dirty="0" smtClean="0">
                <a:latin typeface="Calibri" pitchFamily="34" charset="0"/>
              </a:rPr>
              <a:t> Products written on the label of their packaging: free of animal fats does not necessarily mean they are </a:t>
            </a:r>
            <a:r>
              <a:rPr lang="en-US" sz="1600" dirty="0" err="1" smtClean="0">
                <a:solidFill>
                  <a:srgbClr val="FF0000"/>
                </a:solidFill>
                <a:latin typeface="Calibri" pitchFamily="34" charset="0"/>
              </a:rPr>
              <a:t>Halal</a:t>
            </a:r>
            <a:r>
              <a:rPr lang="en-US" sz="1600" dirty="0" smtClean="0">
                <a:latin typeface="Calibri" pitchFamily="34" charset="0"/>
              </a:rPr>
              <a:t>.</a:t>
            </a:r>
          </a:p>
          <a:p>
            <a:pPr algn="just">
              <a:spcBef>
                <a:spcPts val="1200"/>
              </a:spcBef>
              <a:buFontTx/>
              <a:buAutoNum type="arabicParenR"/>
            </a:pPr>
            <a:r>
              <a:rPr lang="en-US" sz="1600" dirty="0" smtClean="0">
                <a:latin typeface="Calibri" pitchFamily="34" charset="0"/>
              </a:rPr>
              <a:t> Products written on the label of their packaging: do not contain fat or pork is not necessarily </a:t>
            </a:r>
            <a:r>
              <a:rPr lang="en-US" sz="1600" dirty="0" err="1" smtClean="0">
                <a:solidFill>
                  <a:srgbClr val="FF0000"/>
                </a:solidFill>
                <a:latin typeface="Calibri" pitchFamily="34" charset="0"/>
              </a:rPr>
              <a:t>Halal</a:t>
            </a:r>
            <a:r>
              <a:rPr lang="en-US" sz="1600" dirty="0" smtClean="0">
                <a:latin typeface="Calibri" pitchFamily="34" charset="0"/>
              </a:rPr>
              <a:t>.</a:t>
            </a:r>
          </a:p>
          <a:p>
            <a:pPr algn="just">
              <a:spcBef>
                <a:spcPts val="1200"/>
              </a:spcBef>
              <a:buFontTx/>
              <a:buAutoNum type="arabicParenR"/>
            </a:pPr>
            <a:r>
              <a:rPr lang="en-US" sz="1600" dirty="0" smtClean="0">
                <a:latin typeface="Calibri" pitchFamily="34" charset="0"/>
              </a:rPr>
              <a:t> Air flight meals for vegetarian consumers are not necessarily </a:t>
            </a:r>
            <a:r>
              <a:rPr lang="en-US" sz="1600" dirty="0" err="1" smtClean="0">
                <a:solidFill>
                  <a:srgbClr val="FF0000"/>
                </a:solidFill>
                <a:latin typeface="Calibri" pitchFamily="34" charset="0"/>
              </a:rPr>
              <a:t>Halal</a:t>
            </a:r>
            <a:r>
              <a:rPr lang="en-US" sz="1600" dirty="0" smtClean="0">
                <a:latin typeface="Calibri" pitchFamily="34" charset="0"/>
              </a:rPr>
              <a:t>.</a:t>
            </a:r>
          </a:p>
          <a:p>
            <a:pPr algn="just">
              <a:spcBef>
                <a:spcPts val="1200"/>
              </a:spcBef>
              <a:buFontTx/>
              <a:buAutoNum type="arabicParenR"/>
            </a:pPr>
            <a:r>
              <a:rPr lang="en-US" sz="1600" dirty="0" smtClean="0">
                <a:latin typeface="Calibri" pitchFamily="34" charset="0"/>
              </a:rPr>
              <a:t> Kosher meals are also not necessarily </a:t>
            </a:r>
            <a:r>
              <a:rPr lang="en-US" sz="1600" dirty="0" err="1" smtClean="0">
                <a:solidFill>
                  <a:srgbClr val="FF0000"/>
                </a:solidFill>
                <a:latin typeface="Calibri" pitchFamily="34" charset="0"/>
              </a:rPr>
              <a:t>Halal</a:t>
            </a:r>
            <a:r>
              <a:rPr lang="en-US" sz="1600" dirty="0" smtClean="0">
                <a:latin typeface="Calibri" pitchFamily="34" charset="0"/>
              </a:rPr>
              <a:t>.</a:t>
            </a:r>
          </a:p>
          <a:p>
            <a:pPr algn="just">
              <a:spcBef>
                <a:spcPts val="1200"/>
              </a:spcBef>
              <a:buFontTx/>
              <a:buAutoNum type="arabicParenR"/>
            </a:pPr>
            <a:r>
              <a:rPr lang="en-US" sz="1600" dirty="0" smtClean="0">
                <a:latin typeface="Calibri" pitchFamily="34" charset="0"/>
              </a:rPr>
              <a:t> The phrase: slaughtered by hand, and fed on 100% pure vegetable feeds is not necessarily </a:t>
            </a:r>
            <a:r>
              <a:rPr lang="en-US" sz="1600" dirty="0" err="1" smtClean="0">
                <a:solidFill>
                  <a:srgbClr val="FF0000"/>
                </a:solidFill>
                <a:latin typeface="Calibri" pitchFamily="34" charset="0"/>
              </a:rPr>
              <a:t>Halal</a:t>
            </a:r>
            <a:r>
              <a:rPr lang="en-US" sz="1600" dirty="0" smtClean="0">
                <a:latin typeface="Calibri" pitchFamily="34" charset="0"/>
              </a:rPr>
              <a:t>.</a:t>
            </a:r>
          </a:p>
          <a:p>
            <a:pPr algn="just">
              <a:spcBef>
                <a:spcPts val="1200"/>
              </a:spcBef>
              <a:buFontTx/>
              <a:buAutoNum type="arabicParenR"/>
            </a:pPr>
            <a:r>
              <a:rPr lang="en-US" sz="1600" dirty="0" smtClean="0">
                <a:latin typeface="Calibri" pitchFamily="34" charset="0"/>
              </a:rPr>
              <a:t> Products that are printed on their packages the word </a:t>
            </a:r>
            <a:r>
              <a:rPr lang="en-US" sz="1600" dirty="0" err="1" smtClean="0">
                <a:latin typeface="Calibri" pitchFamily="34" charset="0"/>
              </a:rPr>
              <a:t>Halal</a:t>
            </a:r>
            <a:r>
              <a:rPr lang="en-US" sz="1600" dirty="0" smtClean="0">
                <a:latin typeface="Calibri" pitchFamily="34" charset="0"/>
              </a:rPr>
              <a:t> are not necessarily </a:t>
            </a:r>
            <a:r>
              <a:rPr lang="en-US" sz="1600" dirty="0" err="1" smtClean="0">
                <a:solidFill>
                  <a:srgbClr val="FF0000"/>
                </a:solidFill>
                <a:latin typeface="Calibri" pitchFamily="34" charset="0"/>
              </a:rPr>
              <a:t>Halal</a:t>
            </a:r>
            <a:r>
              <a:rPr lang="en-US" sz="1600" dirty="0" smtClean="0">
                <a:latin typeface="Calibri" pitchFamily="34" charset="0"/>
              </a:rPr>
              <a:t>.</a:t>
            </a:r>
            <a:endParaRPr lang="ar-KW" sz="1600" dirty="0">
              <a:latin typeface="Calibri" pitchFamily="34" charset="0"/>
              <a:cs typeface="Simplified Arabic" pitchFamily="18" charset="-78"/>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 name="Group 15"/>
          <p:cNvGrpSpPr>
            <a:grpSpLocks/>
          </p:cNvGrpSpPr>
          <p:nvPr/>
        </p:nvGrpSpPr>
        <p:grpSpPr bwMode="auto">
          <a:xfrm>
            <a:off x="404842" y="1285860"/>
            <a:ext cx="8382000" cy="3992563"/>
            <a:chOff x="304800" y="1486257"/>
            <a:chExt cx="8382000" cy="3992270"/>
          </a:xfrm>
        </p:grpSpPr>
        <p:sp>
          <p:nvSpPr>
            <p:cNvPr id="17" name="Rectangle 4"/>
            <p:cNvSpPr>
              <a:spLocks noChangeArrowheads="1"/>
            </p:cNvSpPr>
            <p:nvPr/>
          </p:nvSpPr>
          <p:spPr bwMode="auto">
            <a:xfrm>
              <a:off x="304800" y="1486257"/>
              <a:ext cx="8382000" cy="2862112"/>
            </a:xfrm>
            <a:prstGeom prst="rect">
              <a:avLst/>
            </a:prstGeom>
            <a:noFill/>
            <a:ln w="9525">
              <a:noFill/>
              <a:miter lim="800000"/>
              <a:headEnd/>
              <a:tailEnd/>
            </a:ln>
          </p:spPr>
          <p:txBody>
            <a:bodyPr>
              <a:spAutoFit/>
            </a:bodyPr>
            <a:lstStyle/>
            <a:p>
              <a:pPr algn="just">
                <a:lnSpc>
                  <a:spcPct val="150000"/>
                </a:lnSpc>
              </a:pPr>
              <a:r>
                <a:rPr lang="en-US" sz="3000" b="0">
                  <a:latin typeface="Calibri" pitchFamily="34" charset="0"/>
                </a:rPr>
                <a:t>Professor Hans in his biological therapy has based his observations on the Germans before and after the consumption of pork products, and this is what he found: </a:t>
              </a:r>
              <a:endParaRPr lang="ar-KW" sz="3000" b="0">
                <a:latin typeface="Calibri" pitchFamily="34" charset="0"/>
                <a:cs typeface="Times New Roman" pitchFamily="18" charset="0"/>
              </a:endParaRPr>
            </a:p>
          </p:txBody>
        </p:sp>
        <p:pic>
          <p:nvPicPr>
            <p:cNvPr id="18" name="Picture 2"/>
            <p:cNvPicPr>
              <a:picLocks noChangeAspect="1" noChangeArrowheads="1"/>
            </p:cNvPicPr>
            <p:nvPr/>
          </p:nvPicPr>
          <p:blipFill>
            <a:blip r:embed="rId2"/>
            <a:srcRect/>
            <a:stretch>
              <a:fillRect/>
            </a:stretch>
          </p:blipFill>
          <p:spPr bwMode="auto">
            <a:xfrm>
              <a:off x="2895600" y="3611627"/>
              <a:ext cx="2438400" cy="1866900"/>
            </a:xfrm>
            <a:prstGeom prst="rect">
              <a:avLst/>
            </a:prstGeom>
            <a:noFill/>
            <a:ln w="9525">
              <a:noFill/>
              <a:miter lim="800000"/>
              <a:headEnd/>
              <a:tailEnd/>
            </a:ln>
          </p:spPr>
        </p:pic>
        <p:pic>
          <p:nvPicPr>
            <p:cNvPr id="19" name="Picture 4"/>
            <p:cNvPicPr>
              <a:picLocks noChangeAspect="1" noChangeArrowheads="1"/>
            </p:cNvPicPr>
            <p:nvPr/>
          </p:nvPicPr>
          <p:blipFill>
            <a:blip r:embed="rId3"/>
            <a:srcRect/>
            <a:stretch>
              <a:fillRect/>
            </a:stretch>
          </p:blipFill>
          <p:spPr bwMode="auto">
            <a:xfrm>
              <a:off x="1828800" y="3992608"/>
              <a:ext cx="590550" cy="952500"/>
            </a:xfrm>
            <a:prstGeom prst="rect">
              <a:avLst/>
            </a:prstGeom>
            <a:noFill/>
            <a:ln w="9525">
              <a:noFill/>
              <a:miter lim="800000"/>
              <a:headEnd/>
              <a:tailEnd/>
            </a:ln>
          </p:spPr>
        </p:pic>
      </p:grpSp>
      <p:sp>
        <p:nvSpPr>
          <p:cNvPr id="20" name="Rectangle 3"/>
          <p:cNvSpPr>
            <a:spLocks noChangeArrowheads="1"/>
          </p:cNvSpPr>
          <p:nvPr/>
        </p:nvSpPr>
        <p:spPr bwMode="auto">
          <a:xfrm>
            <a:off x="95280" y="6143644"/>
            <a:ext cx="8763000" cy="215900"/>
          </a:xfrm>
          <a:prstGeom prst="rect">
            <a:avLst/>
          </a:prstGeom>
          <a:noFill/>
          <a:ln w="9525">
            <a:solidFill>
              <a:srgbClr val="03C6ED"/>
            </a:solidFill>
            <a:miter lim="800000"/>
            <a:headEnd/>
            <a:tailEnd/>
          </a:ln>
        </p:spPr>
        <p:txBody>
          <a:bodyPr>
            <a:spAutoFit/>
          </a:bodyPr>
          <a:lstStyle/>
          <a:p>
            <a:pPr algn="just"/>
            <a:r>
              <a:rPr lang="en-US" sz="800" b="0">
                <a:latin typeface="Calibri" pitchFamily="34" charset="0"/>
              </a:rPr>
              <a:t>Hans-Heinrich Reckeweg, 1983. The Adverse Influence of Pork Consumption on Health. Biological Therapy Vol.1 No. 2 1983 </a:t>
            </a:r>
            <a:r>
              <a:rPr lang="en-US" sz="800" b="0" u="sng">
                <a:latin typeface="Calibri" pitchFamily="34" charset="0"/>
                <a:hlinkClick r:id="rId4"/>
              </a:rPr>
              <a:t>http://www.firstchurchoftheinternet.org/studies/eatingpork.htm</a:t>
            </a:r>
            <a:endParaRPr lang="en-US" sz="800" b="0">
              <a:latin typeface="Calibri" pitchFamily="34" charset="0"/>
            </a:endParaRPr>
          </a:p>
        </p:txBody>
      </p:sp>
      <p:sp>
        <p:nvSpPr>
          <p:cNvPr id="21" name="Text Box 2"/>
          <p:cNvSpPr txBox="1">
            <a:spLocks noChangeArrowheads="1"/>
          </p:cNvSpPr>
          <p:nvPr/>
        </p:nvSpPr>
        <p:spPr bwMode="auto">
          <a:xfrm>
            <a:off x="-71470" y="-24"/>
            <a:ext cx="9216000" cy="1077913"/>
          </a:xfrm>
          <a:prstGeom prst="rect">
            <a:avLst/>
          </a:prstGeom>
          <a:solidFill>
            <a:srgbClr val="00B0F0"/>
          </a:solidFill>
          <a:ln w="9525">
            <a:solidFill>
              <a:schemeClr val="accent1"/>
            </a:solidFill>
            <a:miter lim="800000"/>
            <a:headEnd/>
            <a:tailEnd/>
          </a:ln>
        </p:spPr>
        <p:txBody>
          <a:bodyPr>
            <a:spAutoFit/>
          </a:bodyPr>
          <a:lstStyle/>
          <a:p>
            <a:pPr algn="ctr">
              <a:spcBef>
                <a:spcPts val="600"/>
              </a:spcBef>
              <a:buClr>
                <a:srgbClr val="FF9900"/>
              </a:buClr>
              <a:buSzPct val="150000"/>
            </a:pPr>
            <a:r>
              <a:rPr lang="en-US" sz="3200" b="0" dirty="0">
                <a:solidFill>
                  <a:schemeClr val="bg1"/>
                </a:solidFill>
                <a:latin typeface="Calibri" pitchFamily="34" charset="0"/>
              </a:rPr>
              <a:t>What are the adverse health effects when consuming or using non-</a:t>
            </a:r>
            <a:r>
              <a:rPr lang="en-US" sz="3200" b="0" dirty="0" err="1">
                <a:solidFill>
                  <a:schemeClr val="bg1"/>
                </a:solidFill>
                <a:latin typeface="Calibri" pitchFamily="34" charset="0"/>
              </a:rPr>
              <a:t>Halal</a:t>
            </a:r>
            <a:r>
              <a:rPr lang="en-US" sz="3200" b="0" dirty="0">
                <a:solidFill>
                  <a:schemeClr val="bg1"/>
                </a:solidFill>
                <a:latin typeface="Calibri" pitchFamily="34" charset="0"/>
              </a:rPr>
              <a:t> products? </a:t>
            </a:r>
            <a:endParaRPr lang="ar-KW" sz="3200" b="0" dirty="0">
              <a:solidFill>
                <a:schemeClr val="bg1"/>
              </a:solidFill>
              <a:latin typeface="Calibri" pitchFamily="34" charset="0"/>
              <a:cs typeface="Times New Roman" pitchFamily="18" charset="0"/>
            </a:endParaRPr>
          </a:p>
        </p:txBody>
      </p:sp>
      <p:sp>
        <p:nvSpPr>
          <p:cNvPr id="22" name="Rectangle 21"/>
          <p:cNvSpPr>
            <a:spLocks noChangeArrowheads="1"/>
          </p:cNvSpPr>
          <p:nvPr/>
        </p:nvSpPr>
        <p:spPr bwMode="auto">
          <a:xfrm>
            <a:off x="166718" y="5286388"/>
            <a:ext cx="8763000" cy="523875"/>
          </a:xfrm>
          <a:prstGeom prst="rect">
            <a:avLst/>
          </a:prstGeom>
          <a:noFill/>
          <a:ln w="9525">
            <a:noFill/>
            <a:miter lim="800000"/>
            <a:headEnd/>
            <a:tailEnd/>
          </a:ln>
        </p:spPr>
        <p:txBody>
          <a:bodyPr>
            <a:spAutoFit/>
          </a:bodyPr>
          <a:lstStyle/>
          <a:p>
            <a:pPr fontAlgn="t"/>
            <a:r>
              <a:rPr lang="en-US" sz="2800" b="0" dirty="0">
                <a:latin typeface="Calibri" pitchFamily="34" charset="0"/>
              </a:rPr>
              <a:t>Eating pork may causes tension, stress, fatigue and toxicity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3"/>
          <p:cNvSpPr>
            <a:spLocks noChangeArrowheads="1"/>
          </p:cNvSpPr>
          <p:nvPr/>
        </p:nvSpPr>
        <p:spPr bwMode="auto">
          <a:xfrm>
            <a:off x="228600" y="246063"/>
            <a:ext cx="4191000" cy="6129337"/>
          </a:xfrm>
          <a:prstGeom prst="rect">
            <a:avLst/>
          </a:prstGeom>
          <a:noFill/>
          <a:ln w="9525">
            <a:solidFill>
              <a:srgbClr val="FF0000"/>
            </a:solidFill>
            <a:miter lim="800000"/>
            <a:headEnd/>
            <a:tailEnd/>
          </a:ln>
        </p:spPr>
        <p:txBody>
          <a:bodyPr>
            <a:spAutoFit/>
          </a:bodyPr>
          <a:lstStyle/>
          <a:p>
            <a:pPr marL="514350" indent="-514350" algn="just">
              <a:lnSpc>
                <a:spcPct val="150000"/>
              </a:lnSpc>
              <a:buFontTx/>
              <a:buAutoNum type="arabicParenR"/>
            </a:pPr>
            <a:r>
              <a:rPr lang="en-US" sz="2400" b="0">
                <a:latin typeface="Calibri" pitchFamily="34" charset="0"/>
              </a:rPr>
              <a:t>Although alcohol affects every member of the body, its effect is most on the liver.</a:t>
            </a:r>
          </a:p>
          <a:p>
            <a:pPr marL="514350" indent="-514350" algn="just">
              <a:lnSpc>
                <a:spcPct val="150000"/>
              </a:lnSpc>
              <a:buFontTx/>
              <a:buAutoNum type="arabicParenR"/>
            </a:pPr>
            <a:r>
              <a:rPr lang="en-US" sz="2400" b="0">
                <a:latin typeface="Calibri" pitchFamily="34" charset="0"/>
              </a:rPr>
              <a:t>Alcohol causes impaired liver capacity to metabolize fats and thus accumulate fat in the liver and damage it by cirrhosis.</a:t>
            </a:r>
          </a:p>
          <a:p>
            <a:pPr marL="514350" indent="-514350" algn="just">
              <a:lnSpc>
                <a:spcPct val="150000"/>
              </a:lnSpc>
              <a:buFontTx/>
              <a:buAutoNum type="arabicParenR"/>
            </a:pPr>
            <a:r>
              <a:rPr lang="en-US" sz="2400" b="0">
                <a:latin typeface="Calibri" pitchFamily="34" charset="0"/>
              </a:rPr>
              <a:t>Alcohol intake increases the risk of arthritis.</a:t>
            </a:r>
          </a:p>
        </p:txBody>
      </p:sp>
      <p:sp>
        <p:nvSpPr>
          <p:cNvPr id="23" name="Rectangle 22"/>
          <p:cNvSpPr>
            <a:spLocks noChangeArrowheads="1"/>
          </p:cNvSpPr>
          <p:nvPr/>
        </p:nvSpPr>
        <p:spPr bwMode="auto">
          <a:xfrm>
            <a:off x="4724400" y="274638"/>
            <a:ext cx="4191000" cy="5897562"/>
          </a:xfrm>
          <a:prstGeom prst="rect">
            <a:avLst/>
          </a:prstGeom>
          <a:noFill/>
          <a:ln w="9525">
            <a:solidFill>
              <a:srgbClr val="FFC000"/>
            </a:solidFill>
            <a:miter lim="800000"/>
            <a:headEnd/>
            <a:tailEnd/>
          </a:ln>
        </p:spPr>
        <p:txBody>
          <a:bodyPr>
            <a:spAutoFit/>
          </a:bodyPr>
          <a:lstStyle/>
          <a:p>
            <a:pPr algn="just">
              <a:lnSpc>
                <a:spcPct val="200000"/>
              </a:lnSpc>
            </a:pPr>
            <a:r>
              <a:rPr lang="en-US" sz="2400" b="0">
                <a:latin typeface="Calibri" pitchFamily="34" charset="0"/>
              </a:rPr>
              <a:t>4) Alcohol intake increases blood pressure, blood lipids, risk of stroke, and heart disease, especially with addicts.</a:t>
            </a:r>
          </a:p>
          <a:p>
            <a:pPr algn="just">
              <a:lnSpc>
                <a:spcPct val="200000"/>
              </a:lnSpc>
            </a:pPr>
            <a:r>
              <a:rPr lang="en-US" sz="2400" b="0">
                <a:latin typeface="Calibri" pitchFamily="34" charset="0"/>
              </a:rPr>
              <a:t>5) Intake of alcohol nay raise the level of sugar in the blood.</a:t>
            </a:r>
          </a:p>
          <a:p>
            <a:pPr algn="just">
              <a:lnSpc>
                <a:spcPct val="200000"/>
              </a:lnSpc>
            </a:pPr>
            <a:r>
              <a:rPr lang="en-US" sz="2400" b="0">
                <a:latin typeface="Calibri" pitchFamily="34" charset="0"/>
              </a:rPr>
              <a:t>6) Alcohol causes depression, anxiety and insomnia.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linds(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linds(horizont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linds(horizont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blinds(horizontal)">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blinds(horizontal)">
                                      <p:cBhvr>
                                        <p:cTn id="27" dur="500"/>
                                        <p:tgtEl>
                                          <p:spTgt spid="2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xEl>
                                              <p:pRg st="2" end="2"/>
                                            </p:txEl>
                                          </p:spTgt>
                                        </p:tgtEl>
                                        <p:attrNameLst>
                                          <p:attrName>style.visibility</p:attrName>
                                        </p:attrNameLst>
                                      </p:cBhvr>
                                      <p:to>
                                        <p:strVal val="visible"/>
                                      </p:to>
                                    </p:set>
                                    <p:animEffect transition="in" filter="blinds(horizontal)">
                                      <p:cBhvr>
                                        <p:cTn id="3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bldLvl="5" autoUpdateAnimBg="0"/>
      <p:bldP spid="23" grpId="0" build="p" bldLvl="5"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11"/>
          <p:cNvSpPr>
            <a:spLocks noChangeArrowheads="1"/>
          </p:cNvSpPr>
          <p:nvPr/>
        </p:nvSpPr>
        <p:spPr bwMode="auto">
          <a:xfrm>
            <a:off x="2209800" y="828692"/>
            <a:ext cx="6400800" cy="1570038"/>
          </a:xfrm>
          <a:prstGeom prst="rect">
            <a:avLst/>
          </a:prstGeom>
          <a:ln>
            <a:solidFill>
              <a:srgbClr val="03C6ED"/>
            </a:solidFill>
            <a:headEnd/>
            <a:tailEnd/>
          </a:ln>
        </p:spPr>
        <p:style>
          <a:lnRef idx="2">
            <a:schemeClr val="dk1"/>
          </a:lnRef>
          <a:fillRef idx="1">
            <a:schemeClr val="lt1"/>
          </a:fillRef>
          <a:effectRef idx="0">
            <a:schemeClr val="dk1"/>
          </a:effectRef>
          <a:fontRef idx="minor">
            <a:schemeClr val="dk1"/>
          </a:fontRef>
        </p:style>
        <p:txBody>
          <a:bodyPr>
            <a:spAutoFit/>
          </a:bodyPr>
          <a:lstStyle/>
          <a:p>
            <a:pPr algn="just">
              <a:lnSpc>
                <a:spcPct val="200000"/>
              </a:lnSpc>
              <a:defRPr/>
            </a:pPr>
            <a:r>
              <a:rPr lang="en-US" sz="2400" b="0" dirty="0">
                <a:solidFill>
                  <a:schemeClr val="tx1"/>
                </a:solidFill>
                <a:latin typeface="Calibri" pitchFamily="34" charset="0"/>
                <a:cs typeface="Calibri" pitchFamily="34" charset="0"/>
              </a:rPr>
              <a:t>Stunning of animals prior to slaughter leads to the blast of capillaries in the muscles. </a:t>
            </a:r>
            <a:endParaRPr lang="en-US" sz="2400" b="0" dirty="0">
              <a:latin typeface="Calibri" pitchFamily="34" charset="0"/>
              <a:cs typeface="Calibri" pitchFamily="34" charset="0"/>
            </a:endParaRPr>
          </a:p>
        </p:txBody>
      </p:sp>
      <p:pic>
        <p:nvPicPr>
          <p:cNvPr id="9" name="Picture 2" descr="C:\Users\hmazeedi\AppData\Local\Microsoft\Windows\Temporary Internet Files\Content.IE5\121AFAZF\penetrative captive bolt stun.jpg"/>
          <p:cNvPicPr>
            <a:picLocks noChangeAspect="1" noChangeArrowheads="1"/>
          </p:cNvPicPr>
          <p:nvPr/>
        </p:nvPicPr>
        <p:blipFill>
          <a:blip r:embed="rId2"/>
          <a:srcRect/>
          <a:stretch>
            <a:fillRect/>
          </a:stretch>
        </p:blipFill>
        <p:spPr bwMode="auto">
          <a:xfrm>
            <a:off x="381000" y="600092"/>
            <a:ext cx="1485900" cy="1981200"/>
          </a:xfrm>
          <a:prstGeom prst="rect">
            <a:avLst/>
          </a:prstGeom>
          <a:noFill/>
          <a:ln w="9525">
            <a:noFill/>
            <a:miter lim="800000"/>
            <a:headEnd/>
            <a:tailEnd/>
          </a:ln>
        </p:spPr>
      </p:pic>
      <p:sp>
        <p:nvSpPr>
          <p:cNvPr id="10" name="Rectangle 11"/>
          <p:cNvSpPr>
            <a:spLocks noChangeArrowheads="1"/>
          </p:cNvSpPr>
          <p:nvPr/>
        </p:nvSpPr>
        <p:spPr bwMode="auto">
          <a:xfrm>
            <a:off x="381000" y="2914667"/>
            <a:ext cx="8229600" cy="2943225"/>
          </a:xfrm>
          <a:prstGeom prst="rect">
            <a:avLst/>
          </a:prstGeom>
          <a:ln>
            <a:solidFill>
              <a:srgbClr val="03C6ED"/>
            </a:solidFill>
            <a:headEnd/>
            <a:tailEnd/>
          </a:ln>
        </p:spPr>
        <p:style>
          <a:lnRef idx="2">
            <a:schemeClr val="dk1"/>
          </a:lnRef>
          <a:fillRef idx="1">
            <a:schemeClr val="lt1"/>
          </a:fillRef>
          <a:effectRef idx="0">
            <a:schemeClr val="dk1"/>
          </a:effectRef>
          <a:fontRef idx="minor">
            <a:schemeClr val="dk1"/>
          </a:fontRef>
        </p:style>
        <p:txBody>
          <a:bodyPr>
            <a:spAutoFit/>
          </a:bodyPr>
          <a:lstStyle/>
          <a:p>
            <a:pPr algn="just">
              <a:lnSpc>
                <a:spcPct val="200000"/>
              </a:lnSpc>
              <a:defRPr/>
            </a:pPr>
            <a:r>
              <a:rPr lang="en-US" sz="2400" b="0" dirty="0">
                <a:solidFill>
                  <a:schemeClr val="tx1"/>
                </a:solidFill>
                <a:latin typeface="Calibri" pitchFamily="34" charset="0"/>
                <a:cs typeface="Calibri" pitchFamily="34" charset="0"/>
              </a:rPr>
              <a:t>The blood emerges from the capillaries that are torn into the flesh (i.e. bleeding in the muscles) either by the impact of shock or by the impact of blood pressure either by the stun or by the effect of the fragility of blood vessels in the case of poultry.</a:t>
            </a:r>
            <a:endParaRPr lang="en-US" sz="2400" b="0" dirty="0">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a:spLocks noChangeArrowheads="1"/>
          </p:cNvSpPr>
          <p:nvPr/>
        </p:nvSpPr>
        <p:spPr bwMode="auto">
          <a:xfrm>
            <a:off x="3886200" y="1086777"/>
            <a:ext cx="4800600" cy="4199611"/>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lgn="just">
              <a:lnSpc>
                <a:spcPct val="150000"/>
              </a:lnSpc>
              <a:defRPr/>
            </a:pPr>
            <a:r>
              <a:rPr lang="en-US" sz="2000" b="0" dirty="0">
                <a:latin typeface="Calibri" pitchFamily="34" charset="0"/>
                <a:cs typeface="Calibri" pitchFamily="34" charset="0"/>
              </a:rPr>
              <a:t>Because blood is the best environment for the growth of bacteria and microbes, and contains a high percentage of toxic carbon dioxide, and on uric acid, and because the heat of fire used in some types of cooking does not enter all the cooked meat particles, then still part of raw meat at risk pathogenic bacteria present initially in the blood after slaughtering stunned animal.</a:t>
            </a:r>
          </a:p>
        </p:txBody>
      </p:sp>
      <p:sp>
        <p:nvSpPr>
          <p:cNvPr id="16" name="Rectangle 2"/>
          <p:cNvSpPr>
            <a:spLocks noChangeArrowheads="1"/>
          </p:cNvSpPr>
          <p:nvPr/>
        </p:nvSpPr>
        <p:spPr bwMode="auto">
          <a:xfrm>
            <a:off x="4067186" y="5643578"/>
            <a:ext cx="2076450" cy="246062"/>
          </a:xfrm>
          <a:prstGeom prst="rect">
            <a:avLst/>
          </a:prstGeom>
          <a:noFill/>
          <a:ln w="9525">
            <a:noFill/>
            <a:miter lim="800000"/>
            <a:headEnd/>
            <a:tailEnd/>
          </a:ln>
        </p:spPr>
        <p:txBody>
          <a:bodyPr wrap="none">
            <a:spAutoFit/>
          </a:bodyPr>
          <a:lstStyle/>
          <a:p>
            <a:r>
              <a:rPr lang="en-US" sz="1000" dirty="0">
                <a:latin typeface="Times New Roman" pitchFamily="18" charset="0"/>
                <a:cs typeface="Times New Roman" pitchFamily="18" charset="0"/>
              </a:rPr>
              <a:t>http://able2know.org/topic/202098-1</a:t>
            </a:r>
          </a:p>
        </p:txBody>
      </p:sp>
      <p:pic>
        <p:nvPicPr>
          <p:cNvPr id="17" name="Picture 4"/>
          <p:cNvPicPr>
            <a:picLocks noChangeAspect="1" noChangeArrowheads="1"/>
          </p:cNvPicPr>
          <p:nvPr/>
        </p:nvPicPr>
        <p:blipFill>
          <a:blip r:embed="rId2"/>
          <a:srcRect/>
          <a:stretch>
            <a:fillRect/>
          </a:stretch>
        </p:blipFill>
        <p:spPr bwMode="auto">
          <a:xfrm>
            <a:off x="228600" y="1905000"/>
            <a:ext cx="3333750" cy="2667000"/>
          </a:xfrm>
          <a:prstGeom prst="rect">
            <a:avLst/>
          </a:prstGeom>
          <a:noFill/>
          <a:ln w="9525">
            <a:noFill/>
            <a:miter lim="800000"/>
            <a:headEnd/>
            <a:tailEnd/>
          </a:ln>
        </p:spPr>
      </p:pic>
      <p:pic>
        <p:nvPicPr>
          <p:cNvPr id="18" name="Picture 2"/>
          <p:cNvPicPr>
            <a:picLocks noChangeAspect="1" noChangeArrowheads="1"/>
          </p:cNvPicPr>
          <p:nvPr/>
        </p:nvPicPr>
        <p:blipFill>
          <a:blip r:embed="rId3"/>
          <a:srcRect/>
          <a:stretch>
            <a:fillRect/>
          </a:stretch>
        </p:blipFill>
        <p:spPr bwMode="auto">
          <a:xfrm>
            <a:off x="381000" y="4648200"/>
            <a:ext cx="2514600" cy="1609725"/>
          </a:xfrm>
          <a:prstGeom prst="rect">
            <a:avLst/>
          </a:prstGeom>
          <a:noFill/>
          <a:ln w="9525">
            <a:noFill/>
            <a:miter lim="800000"/>
            <a:headEnd/>
            <a:tailEnd/>
          </a:ln>
        </p:spPr>
      </p:pic>
      <p:pic>
        <p:nvPicPr>
          <p:cNvPr id="19" name="Picture 2"/>
          <p:cNvPicPr>
            <a:picLocks noChangeAspect="1" noChangeArrowheads="1"/>
          </p:cNvPicPr>
          <p:nvPr/>
        </p:nvPicPr>
        <p:blipFill>
          <a:blip r:embed="rId3"/>
          <a:srcRect/>
          <a:stretch>
            <a:fillRect/>
          </a:stretch>
        </p:blipFill>
        <p:spPr bwMode="auto">
          <a:xfrm>
            <a:off x="457200" y="142875"/>
            <a:ext cx="2514600" cy="160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
          <p:cNvSpPr>
            <a:spLocks noChangeArrowheads="1"/>
          </p:cNvSpPr>
          <p:nvPr/>
        </p:nvSpPr>
        <p:spPr bwMode="auto">
          <a:xfrm>
            <a:off x="533400" y="30184"/>
            <a:ext cx="7924800" cy="1963738"/>
          </a:xfrm>
          <a:prstGeom prst="rect">
            <a:avLst/>
          </a:prstGeom>
          <a:ln w="3175">
            <a:solidFill>
              <a:srgbClr val="66CCFF"/>
            </a:solidFill>
            <a:headEnd/>
            <a:tailEnd/>
          </a:ln>
        </p:spPr>
        <p:style>
          <a:lnRef idx="2">
            <a:schemeClr val="dk1"/>
          </a:lnRef>
          <a:fillRef idx="1">
            <a:schemeClr val="lt1"/>
          </a:fillRef>
          <a:effectRef idx="0">
            <a:schemeClr val="dk1"/>
          </a:effectRef>
          <a:fontRef idx="minor">
            <a:schemeClr val="dk1"/>
          </a:fontRef>
        </p:style>
        <p:txBody>
          <a:bodyPr>
            <a:spAutoFit/>
          </a:bodyPr>
          <a:lstStyle/>
          <a:p>
            <a:pPr algn="just">
              <a:lnSpc>
                <a:spcPct val="150000"/>
              </a:lnSpc>
              <a:defRPr/>
            </a:pPr>
            <a:r>
              <a:rPr lang="en-US" sz="2800" b="0" dirty="0">
                <a:latin typeface="Calibri" pitchFamily="34" charset="0"/>
                <a:cs typeface="Calibri" pitchFamily="34" charset="0"/>
              </a:rPr>
              <a:t>There are other health risks with stunned meat that is the eating of dead meat, i.e. slaughtering will be of no value with dead animal.</a:t>
            </a:r>
          </a:p>
        </p:txBody>
      </p:sp>
      <p:sp>
        <p:nvSpPr>
          <p:cNvPr id="21" name="Rectangle 1"/>
          <p:cNvSpPr>
            <a:spLocks noChangeArrowheads="1"/>
          </p:cNvSpPr>
          <p:nvPr/>
        </p:nvSpPr>
        <p:spPr bwMode="auto">
          <a:xfrm>
            <a:off x="533400" y="2197096"/>
            <a:ext cx="7924800" cy="588962"/>
          </a:xfrm>
          <a:prstGeom prst="rect">
            <a:avLst/>
          </a:prstGeom>
          <a:noFill/>
          <a:ln w="9525">
            <a:noFill/>
            <a:miter lim="800000"/>
            <a:headEnd/>
            <a:tailEnd/>
          </a:ln>
        </p:spPr>
        <p:txBody>
          <a:bodyPr>
            <a:spAutoFit/>
          </a:bodyPr>
          <a:lstStyle/>
          <a:p>
            <a:pPr algn="just">
              <a:lnSpc>
                <a:spcPct val="150000"/>
              </a:lnSpc>
            </a:pPr>
            <a:r>
              <a:rPr lang="en-US" sz="2400" b="0" dirty="0">
                <a:latin typeface="Calibri" pitchFamily="34" charset="0"/>
              </a:rPr>
              <a:t>So, what is the adverse health effect when eating dead meat?</a:t>
            </a:r>
          </a:p>
        </p:txBody>
      </p:sp>
      <p:sp>
        <p:nvSpPr>
          <p:cNvPr id="22" name="Rectangle 1"/>
          <p:cNvSpPr>
            <a:spLocks noChangeArrowheads="1"/>
          </p:cNvSpPr>
          <p:nvPr/>
        </p:nvSpPr>
        <p:spPr bwMode="auto">
          <a:xfrm>
            <a:off x="2438400" y="2857496"/>
            <a:ext cx="6019800" cy="2862263"/>
          </a:xfrm>
          <a:prstGeom prst="rect">
            <a:avLst/>
          </a:prstGeom>
          <a:noFill/>
          <a:ln w="9525">
            <a:noFill/>
            <a:miter lim="800000"/>
            <a:headEnd/>
            <a:tailEnd/>
          </a:ln>
        </p:spPr>
        <p:txBody>
          <a:bodyPr>
            <a:spAutoFit/>
          </a:bodyPr>
          <a:lstStyle/>
          <a:p>
            <a:pPr algn="just">
              <a:lnSpc>
                <a:spcPct val="150000"/>
              </a:lnSpc>
            </a:pPr>
            <a:r>
              <a:rPr lang="en-US" sz="2400" b="0" dirty="0">
                <a:latin typeface="Calibri" pitchFamily="34" charset="0"/>
              </a:rPr>
              <a:t>When sacrificial animal die, bacteria will transmit across the gut very quickly, so there is a need to slaughter the animal when they are fully alive and eviscerate </a:t>
            </a:r>
            <a:r>
              <a:rPr lang="ar-KW" sz="2400" b="0" dirty="0">
                <a:latin typeface="Calibri" pitchFamily="34" charset="0"/>
                <a:cs typeface="Times New Roman" pitchFamily="18" charset="0"/>
              </a:rPr>
              <a:t>  </a:t>
            </a:r>
            <a:r>
              <a:rPr lang="ar-KW" sz="2400" dirty="0">
                <a:latin typeface="Calibri" pitchFamily="34" charset="0"/>
                <a:cs typeface="Simplified Arabic" pitchFamily="18" charset="-78"/>
              </a:rPr>
              <a:t>نزع الأحشاء </a:t>
            </a:r>
            <a:r>
              <a:rPr lang="en-US" sz="2400" b="0" dirty="0">
                <a:latin typeface="Calibri" pitchFamily="34" charset="0"/>
              </a:rPr>
              <a:t>quickly to prevent pollution.</a:t>
            </a:r>
          </a:p>
        </p:txBody>
      </p:sp>
      <p:pic>
        <p:nvPicPr>
          <p:cNvPr id="23" name="Picture 2"/>
          <p:cNvPicPr>
            <a:picLocks noChangeAspect="1" noChangeArrowheads="1"/>
          </p:cNvPicPr>
          <p:nvPr/>
        </p:nvPicPr>
        <p:blipFill>
          <a:blip r:embed="rId2"/>
          <a:srcRect/>
          <a:stretch>
            <a:fillRect/>
          </a:stretch>
        </p:blipFill>
        <p:spPr bwMode="auto">
          <a:xfrm>
            <a:off x="304800" y="3071810"/>
            <a:ext cx="1895475" cy="2527300"/>
          </a:xfrm>
          <a:prstGeom prst="rect">
            <a:avLst/>
          </a:prstGeom>
          <a:noFill/>
          <a:ln w="9525">
            <a:noFill/>
            <a:miter lim="800000"/>
            <a:headEnd/>
            <a:tailEnd/>
          </a:ln>
        </p:spPr>
      </p:pic>
      <p:sp>
        <p:nvSpPr>
          <p:cNvPr id="24" name="Rectangle 9"/>
          <p:cNvSpPr>
            <a:spLocks noChangeArrowheads="1"/>
          </p:cNvSpPr>
          <p:nvPr/>
        </p:nvSpPr>
        <p:spPr bwMode="auto">
          <a:xfrm>
            <a:off x="333404" y="6000768"/>
            <a:ext cx="8382000" cy="369888"/>
          </a:xfrm>
          <a:prstGeom prst="rect">
            <a:avLst/>
          </a:prstGeom>
          <a:noFill/>
          <a:ln w="9525">
            <a:noFill/>
            <a:miter lim="800000"/>
            <a:headEnd/>
            <a:tailEnd/>
          </a:ln>
        </p:spPr>
        <p:txBody>
          <a:bodyPr>
            <a:spAutoFit/>
          </a:bodyPr>
          <a:lstStyle/>
          <a:p>
            <a:r>
              <a:rPr lang="en-US" b="0" dirty="0">
                <a:latin typeface="Calibri" pitchFamily="34" charset="0"/>
              </a:rPr>
              <a:t>http://www.backyardchickens.com/t/697920/dead-meat-bird-okay-to-eat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Rectangle 24"/>
          <p:cNvSpPr>
            <a:spLocks noChangeArrowheads="1"/>
          </p:cNvSpPr>
          <p:nvPr/>
        </p:nvSpPr>
        <p:spPr bwMode="auto">
          <a:xfrm>
            <a:off x="0" y="0"/>
            <a:ext cx="9144000" cy="954088"/>
          </a:xfrm>
          <a:prstGeom prst="rect">
            <a:avLst/>
          </a:prstGeom>
          <a:solidFill>
            <a:srgbClr val="00B050"/>
          </a:solidFill>
          <a:ln w="76200">
            <a:noFill/>
            <a:miter lim="800000"/>
            <a:headEnd/>
            <a:tailEnd/>
          </a:ln>
        </p:spPr>
        <p:txBody>
          <a:bodyPr anchor="ctr">
            <a:spAutoFit/>
          </a:bodyPr>
          <a:lstStyle/>
          <a:p>
            <a:pPr algn="ctr" rtl="1"/>
            <a:r>
              <a:rPr lang="en-US" sz="2800">
                <a:solidFill>
                  <a:schemeClr val="bg1"/>
                </a:solidFill>
                <a:latin typeface="Calibri" pitchFamily="34" charset="0"/>
              </a:rPr>
              <a:t>Halal is more than just a label? It is a guarantee of quality, safety and cleanliness for everyone</a:t>
            </a:r>
            <a:endParaRPr lang="ar-KW" sz="2800">
              <a:solidFill>
                <a:schemeClr val="bg1"/>
              </a:solidFill>
              <a:latin typeface="Calibri" pitchFamily="34" charset="0"/>
              <a:cs typeface="Simplified Arabic" pitchFamily="18" charset="-78"/>
            </a:endParaRPr>
          </a:p>
        </p:txBody>
      </p:sp>
      <p:pic>
        <p:nvPicPr>
          <p:cNvPr id="44" name="Picture 2"/>
          <p:cNvPicPr>
            <a:picLocks noChangeAspect="1" noChangeArrowheads="1"/>
          </p:cNvPicPr>
          <p:nvPr/>
        </p:nvPicPr>
        <p:blipFill>
          <a:blip r:embed="rId2"/>
          <a:srcRect/>
          <a:stretch>
            <a:fillRect/>
          </a:stretch>
        </p:blipFill>
        <p:spPr bwMode="auto">
          <a:xfrm>
            <a:off x="617652" y="1123950"/>
            <a:ext cx="7812000" cy="52197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9" name="Title 1"/>
          <p:cNvSpPr>
            <a:spLocks noGrp="1"/>
          </p:cNvSpPr>
          <p:nvPr>
            <p:ph type="title"/>
          </p:nvPr>
        </p:nvSpPr>
        <p:spPr>
          <a:xfrm>
            <a:off x="457200" y="142852"/>
            <a:ext cx="8229600" cy="720000"/>
          </a:xfrm>
        </p:spPr>
        <p:txBody>
          <a:bodyPr>
            <a:noAutofit/>
          </a:bodyPr>
          <a:lstStyle/>
          <a:p>
            <a:pPr eaLnBrk="0" hangingPunct="0"/>
            <a:r>
              <a:rPr lang="en-US" sz="3200" dirty="0" smtClean="0">
                <a:solidFill>
                  <a:schemeClr val="tx1">
                    <a:lumMod val="75000"/>
                    <a:lumOff val="25000"/>
                  </a:schemeClr>
                </a:solidFill>
                <a:latin typeface="Calibri" pitchFamily="34" charset="0"/>
              </a:rPr>
              <a:t>What is under the umbrella of </a:t>
            </a:r>
            <a:r>
              <a:rPr lang="en-US" sz="3200" dirty="0" err="1" smtClean="0">
                <a:solidFill>
                  <a:schemeClr val="tx1">
                    <a:lumMod val="75000"/>
                    <a:lumOff val="25000"/>
                  </a:schemeClr>
                </a:solidFill>
                <a:latin typeface="Calibri" pitchFamily="34" charset="0"/>
              </a:rPr>
              <a:t>halal</a:t>
            </a:r>
            <a:r>
              <a:rPr lang="en-US" sz="3200" dirty="0" smtClean="0">
                <a:solidFill>
                  <a:schemeClr val="tx1">
                    <a:lumMod val="75000"/>
                    <a:lumOff val="25000"/>
                  </a:schemeClr>
                </a:solidFill>
                <a:latin typeface="Calibri" pitchFamily="34" charset="0"/>
              </a:rPr>
              <a:t>?</a:t>
            </a:r>
            <a:endParaRPr lang="ar-KW" sz="3200" dirty="0">
              <a:solidFill>
                <a:schemeClr val="tx1">
                  <a:lumMod val="75000"/>
                  <a:lumOff val="25000"/>
                </a:schemeClr>
              </a:solidFill>
              <a:latin typeface="Calibri" pitchFamily="34" charset="0"/>
              <a:cs typeface="Simplified Arabic" pitchFamily="18" charset="-78"/>
            </a:endParaRPr>
          </a:p>
        </p:txBody>
      </p:sp>
      <p:sp>
        <p:nvSpPr>
          <p:cNvPr id="10" name="Rectangle 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19" name="Content Placeholder 2"/>
          <p:cNvSpPr>
            <a:spLocks noGrp="1"/>
          </p:cNvSpPr>
          <p:nvPr>
            <p:ph idx="1"/>
          </p:nvPr>
        </p:nvSpPr>
        <p:spPr>
          <a:xfrm>
            <a:off x="457200" y="1403367"/>
            <a:ext cx="8229600" cy="4525963"/>
          </a:xfrm>
        </p:spPr>
        <p:txBody>
          <a:bodyPr>
            <a:noAutofit/>
          </a:bodyPr>
          <a:lstStyle/>
          <a:p>
            <a:pPr algn="just">
              <a:spcBef>
                <a:spcPts val="600"/>
              </a:spcBef>
              <a:buClr>
                <a:srgbClr val="4D4D4D"/>
              </a:buClr>
              <a:buNone/>
              <a:defRPr/>
            </a:pPr>
            <a:r>
              <a:rPr lang="en-US" sz="2400" kern="0" dirty="0" smtClean="0">
                <a:solidFill>
                  <a:schemeClr val="tx1">
                    <a:lumMod val="75000"/>
                    <a:lumOff val="25000"/>
                  </a:schemeClr>
                </a:solidFill>
                <a:latin typeface="Calibri" pitchFamily="34" charset="0"/>
                <a:cs typeface="Calibri" pitchFamily="34" charset="0"/>
              </a:rPr>
              <a:t>The </a:t>
            </a:r>
            <a:r>
              <a:rPr lang="en-US" sz="2400" kern="0" dirty="0" err="1" smtClean="0">
                <a:solidFill>
                  <a:schemeClr val="tx1">
                    <a:lumMod val="75000"/>
                    <a:lumOff val="25000"/>
                  </a:schemeClr>
                </a:solidFill>
                <a:latin typeface="Calibri" pitchFamily="34" charset="0"/>
                <a:cs typeface="Calibri" pitchFamily="34" charset="0"/>
              </a:rPr>
              <a:t>Halal</a:t>
            </a:r>
            <a:r>
              <a:rPr lang="en-US" sz="2400" kern="0" dirty="0" smtClean="0">
                <a:solidFill>
                  <a:schemeClr val="tx1">
                    <a:lumMod val="75000"/>
                    <a:lumOff val="25000"/>
                  </a:schemeClr>
                </a:solidFill>
                <a:latin typeface="Calibri" pitchFamily="34" charset="0"/>
                <a:cs typeface="Calibri" pitchFamily="34" charset="0"/>
              </a:rPr>
              <a:t> market covers both food and non-food items:</a:t>
            </a:r>
          </a:p>
          <a:p>
            <a:pPr algn="just">
              <a:spcBef>
                <a:spcPts val="600"/>
              </a:spcBef>
              <a:buClr>
                <a:srgbClr val="4D4D4D"/>
              </a:buClr>
              <a:buNone/>
              <a:defRPr/>
            </a:pPr>
            <a:endParaRPr lang="en-US" sz="2400" kern="0" dirty="0" smtClean="0">
              <a:solidFill>
                <a:schemeClr val="tx1">
                  <a:lumMod val="75000"/>
                  <a:lumOff val="25000"/>
                </a:schemeClr>
              </a:solidFill>
              <a:latin typeface="Calibri" pitchFamily="34" charset="0"/>
              <a:cs typeface="Calibri" pitchFamily="34" charset="0"/>
            </a:endParaRPr>
          </a:p>
          <a:p>
            <a:pPr algn="just">
              <a:spcBef>
                <a:spcPts val="600"/>
              </a:spcBef>
              <a:buClr>
                <a:srgbClr val="4D4D4D"/>
              </a:buClr>
              <a:buNone/>
              <a:defRPr/>
            </a:pPr>
            <a:r>
              <a:rPr lang="en-US" sz="2400" dirty="0" smtClean="0">
                <a:solidFill>
                  <a:schemeClr val="tx1">
                    <a:lumMod val="75000"/>
                    <a:lumOff val="25000"/>
                  </a:schemeClr>
                </a:solidFill>
                <a:latin typeface="Calibri" pitchFamily="34" charset="0"/>
                <a:cs typeface="Calibri" pitchFamily="34" charset="0"/>
              </a:rPr>
              <a:t>1. Food and beverage products.</a:t>
            </a:r>
          </a:p>
          <a:p>
            <a:pPr algn="just">
              <a:spcBef>
                <a:spcPts val="600"/>
              </a:spcBef>
              <a:buClr>
                <a:srgbClr val="4D4D4D"/>
              </a:buClr>
              <a:buNone/>
              <a:defRPr/>
            </a:pPr>
            <a:r>
              <a:rPr lang="en-US" sz="2400" dirty="0" smtClean="0">
                <a:solidFill>
                  <a:schemeClr val="tx1">
                    <a:lumMod val="75000"/>
                    <a:lumOff val="25000"/>
                  </a:schemeClr>
                </a:solidFill>
                <a:latin typeface="Calibri" pitchFamily="34" charset="0"/>
                <a:cs typeface="Calibri" pitchFamily="34" charset="0"/>
              </a:rPr>
              <a:t>2. Cosmetics.</a:t>
            </a:r>
          </a:p>
          <a:p>
            <a:pPr algn="just">
              <a:spcBef>
                <a:spcPts val="600"/>
              </a:spcBef>
              <a:buClr>
                <a:srgbClr val="4D4D4D"/>
              </a:buClr>
              <a:buNone/>
              <a:defRPr/>
            </a:pPr>
            <a:r>
              <a:rPr lang="en-US" sz="2400" dirty="0" smtClean="0">
                <a:solidFill>
                  <a:schemeClr val="tx1">
                    <a:lumMod val="75000"/>
                    <a:lumOff val="25000"/>
                  </a:schemeClr>
                </a:solidFill>
                <a:latin typeface="Calibri" pitchFamily="34" charset="0"/>
                <a:cs typeface="Calibri" pitchFamily="34" charset="0"/>
              </a:rPr>
              <a:t>3. Pharmaceuticals.</a:t>
            </a:r>
          </a:p>
          <a:p>
            <a:pPr algn="just">
              <a:spcBef>
                <a:spcPts val="600"/>
              </a:spcBef>
              <a:buClr>
                <a:srgbClr val="4D4D4D"/>
              </a:buClr>
              <a:buNone/>
              <a:defRPr/>
            </a:pPr>
            <a:r>
              <a:rPr lang="en-US" sz="2400" dirty="0" smtClean="0">
                <a:solidFill>
                  <a:schemeClr val="tx1">
                    <a:lumMod val="75000"/>
                    <a:lumOff val="25000"/>
                  </a:schemeClr>
                </a:solidFill>
                <a:latin typeface="Calibri" pitchFamily="34" charset="0"/>
                <a:cs typeface="Calibri" pitchFamily="34" charset="0"/>
              </a:rPr>
              <a:t>4. Health Care Products.</a:t>
            </a:r>
          </a:p>
          <a:p>
            <a:pPr algn="just">
              <a:spcBef>
                <a:spcPts val="600"/>
              </a:spcBef>
              <a:buClr>
                <a:srgbClr val="4D4D4D"/>
              </a:buClr>
              <a:buNone/>
              <a:defRPr/>
            </a:pPr>
            <a:r>
              <a:rPr lang="en-US" sz="2400" dirty="0" smtClean="0">
                <a:solidFill>
                  <a:schemeClr val="tx1">
                    <a:lumMod val="75000"/>
                    <a:lumOff val="25000"/>
                  </a:schemeClr>
                </a:solidFill>
                <a:latin typeface="Calibri" pitchFamily="34" charset="0"/>
                <a:cs typeface="Calibri" pitchFamily="34" charset="0"/>
              </a:rPr>
              <a:t>5. Personal and household cleaning items.</a:t>
            </a:r>
          </a:p>
          <a:p>
            <a:pPr algn="just">
              <a:spcBef>
                <a:spcPts val="600"/>
              </a:spcBef>
              <a:buClr>
                <a:srgbClr val="4D4D4D"/>
              </a:buClr>
              <a:buNone/>
              <a:defRPr/>
            </a:pPr>
            <a:r>
              <a:rPr lang="en-US" sz="2400" dirty="0" smtClean="0">
                <a:solidFill>
                  <a:schemeClr val="tx1">
                    <a:lumMod val="75000"/>
                    <a:lumOff val="25000"/>
                  </a:schemeClr>
                </a:solidFill>
                <a:latin typeface="Calibri" pitchFamily="34" charset="0"/>
                <a:cs typeface="Calibri" pitchFamily="34" charset="0"/>
              </a:rPr>
              <a:t>6. Supportive services (analytical laboratories, </a:t>
            </a:r>
            <a:r>
              <a:rPr lang="en-US" sz="2400" dirty="0" err="1" smtClean="0">
                <a:solidFill>
                  <a:schemeClr val="tx1">
                    <a:lumMod val="75000"/>
                    <a:lumOff val="25000"/>
                  </a:schemeClr>
                </a:solidFill>
                <a:latin typeface="Calibri" pitchFamily="34" charset="0"/>
                <a:cs typeface="Calibri" pitchFamily="34" charset="0"/>
              </a:rPr>
              <a:t>Halal</a:t>
            </a:r>
            <a:r>
              <a:rPr lang="en-US" sz="2400" dirty="0" smtClean="0">
                <a:solidFill>
                  <a:schemeClr val="tx1">
                    <a:lumMod val="75000"/>
                    <a:lumOff val="25000"/>
                  </a:schemeClr>
                </a:solidFill>
                <a:latin typeface="Calibri" pitchFamily="34" charset="0"/>
                <a:cs typeface="Calibri" pitchFamily="34" charset="0"/>
              </a:rPr>
              <a:t> certification, etc.).</a:t>
            </a:r>
          </a:p>
          <a:p>
            <a:pPr algn="just">
              <a:spcBef>
                <a:spcPts val="600"/>
              </a:spcBef>
              <a:buClr>
                <a:srgbClr val="4D4D4D"/>
              </a:buClr>
              <a:buNone/>
              <a:defRPr/>
            </a:pPr>
            <a:r>
              <a:rPr lang="en-US" sz="2400" dirty="0" smtClean="0">
                <a:solidFill>
                  <a:schemeClr val="tx1">
                    <a:lumMod val="75000"/>
                    <a:lumOff val="25000"/>
                  </a:schemeClr>
                </a:solidFill>
                <a:latin typeface="Calibri" pitchFamily="34" charset="0"/>
                <a:cs typeface="Calibri" pitchFamily="34" charset="0"/>
              </a:rPr>
              <a:t>7. Primary raw materials (e.g. gelatin, enzymes, fats, proteins).</a:t>
            </a:r>
          </a:p>
          <a:p>
            <a:pPr algn="just">
              <a:spcBef>
                <a:spcPts val="600"/>
              </a:spcBef>
              <a:buClr>
                <a:srgbClr val="4D4D4D"/>
              </a:buClr>
              <a:buNone/>
              <a:defRPr/>
            </a:pPr>
            <a:endParaRPr lang="en-US" sz="2400" kern="0" dirty="0">
              <a:solidFill>
                <a:schemeClr val="tx1">
                  <a:lumMod val="75000"/>
                  <a:lumOff val="25000"/>
                </a:scheme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9" name="Title 1"/>
          <p:cNvSpPr>
            <a:spLocks noGrp="1"/>
          </p:cNvSpPr>
          <p:nvPr>
            <p:ph type="title"/>
          </p:nvPr>
        </p:nvSpPr>
        <p:spPr>
          <a:xfrm>
            <a:off x="457200" y="142852"/>
            <a:ext cx="8229600" cy="720000"/>
          </a:xfrm>
        </p:spPr>
        <p:txBody>
          <a:bodyPr>
            <a:noAutofit/>
          </a:bodyPr>
          <a:lstStyle/>
          <a:p>
            <a:pPr>
              <a:lnSpc>
                <a:spcPct val="150000"/>
              </a:lnSpc>
            </a:pPr>
            <a:r>
              <a:rPr lang="en-US" sz="3200" dirty="0" smtClean="0">
                <a:solidFill>
                  <a:schemeClr val="tx1">
                    <a:lumMod val="75000"/>
                    <a:lumOff val="25000"/>
                  </a:schemeClr>
                </a:solidFill>
                <a:latin typeface="Calibri" pitchFamily="34" charset="0"/>
                <a:ea typeface="MS PGothic" pitchFamily="34" charset="-128"/>
                <a:cs typeface="Calibri" pitchFamily="34" charset="0"/>
              </a:rPr>
              <a:t>Conclusions</a:t>
            </a:r>
            <a:endParaRPr lang="en-US" sz="3200" dirty="0">
              <a:solidFill>
                <a:schemeClr val="tx1">
                  <a:lumMod val="75000"/>
                  <a:lumOff val="25000"/>
                </a:schemeClr>
              </a:solidFill>
              <a:latin typeface="Calibri" pitchFamily="34" charset="0"/>
              <a:ea typeface="MS PGothic" pitchFamily="34" charset="-128"/>
              <a:cs typeface="Calibri" pitchFamily="34" charset="0"/>
            </a:endParaRPr>
          </a:p>
        </p:txBody>
      </p:sp>
      <p:sp>
        <p:nvSpPr>
          <p:cNvPr id="10" name="Rectangle 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19" name="Content Placeholder 2"/>
          <p:cNvSpPr>
            <a:spLocks noGrp="1"/>
          </p:cNvSpPr>
          <p:nvPr>
            <p:ph idx="1"/>
          </p:nvPr>
        </p:nvSpPr>
        <p:spPr>
          <a:xfrm>
            <a:off x="457200" y="1403367"/>
            <a:ext cx="8229600" cy="4525963"/>
          </a:xfrm>
        </p:spPr>
        <p:txBody>
          <a:bodyPr>
            <a:noAutofit/>
          </a:bodyPr>
          <a:lstStyle/>
          <a:p>
            <a:pPr marL="457200" indent="-457200" algn="just">
              <a:lnSpc>
                <a:spcPct val="150000"/>
              </a:lnSpc>
              <a:defRPr/>
            </a:pPr>
            <a:r>
              <a:rPr lang="en-US" sz="2400" dirty="0" smtClean="0">
                <a:latin typeface="Calibri" pitchFamily="34" charset="0"/>
                <a:cs typeface="Calibri" pitchFamily="34" charset="0"/>
              </a:rPr>
              <a:t>The word </a:t>
            </a:r>
            <a:r>
              <a:rPr lang="en-US" sz="2400" dirty="0" err="1" smtClean="0">
                <a:latin typeface="Calibri" pitchFamily="34" charset="0"/>
                <a:cs typeface="Calibri" pitchFamily="34" charset="0"/>
              </a:rPr>
              <a:t>Halal</a:t>
            </a:r>
            <a:r>
              <a:rPr lang="en-US" sz="2400" dirty="0" smtClean="0">
                <a:latin typeface="Calibri" pitchFamily="34" charset="0"/>
                <a:cs typeface="Calibri" pitchFamily="34" charset="0"/>
              </a:rPr>
              <a:t> has become an international term that means that the product is free of ingredients and methods of manufacture that are contrary to Islamic law.</a:t>
            </a:r>
          </a:p>
          <a:p>
            <a:pPr marL="457200" indent="-457200" algn="just">
              <a:lnSpc>
                <a:spcPct val="150000"/>
              </a:lnSpc>
              <a:defRPr/>
            </a:pPr>
            <a:r>
              <a:rPr lang="en-US" sz="2400" dirty="0" smtClean="0">
                <a:latin typeface="Calibri" pitchFamily="34" charset="0"/>
                <a:cs typeface="Calibri" pitchFamily="34" charset="0"/>
              </a:rPr>
              <a:t>That products imported from non-Muslim countries may contain components and/or passed through a method of manufacturing that are  contrary to Islamic law.</a:t>
            </a:r>
          </a:p>
          <a:p>
            <a:pPr marL="457200" indent="-457200" algn="just">
              <a:lnSpc>
                <a:spcPct val="150000"/>
              </a:lnSpc>
              <a:defRPr/>
            </a:pPr>
            <a:r>
              <a:rPr lang="en-US" sz="2400" dirty="0" smtClean="0">
                <a:latin typeface="Calibri" pitchFamily="34" charset="0"/>
                <a:cs typeface="Calibri" pitchFamily="34" charset="0"/>
              </a:rPr>
              <a:t>The </a:t>
            </a:r>
            <a:r>
              <a:rPr lang="en-US" sz="2400" dirty="0" err="1" smtClean="0">
                <a:latin typeface="Calibri" pitchFamily="34" charset="0"/>
                <a:cs typeface="Calibri" pitchFamily="34" charset="0"/>
              </a:rPr>
              <a:t>fatwas</a:t>
            </a:r>
            <a:r>
              <a:rPr lang="en-US" sz="2400" dirty="0" smtClean="0">
                <a:latin typeface="Calibri" pitchFamily="34" charset="0"/>
                <a:cs typeface="Calibri" pitchFamily="34" charset="0"/>
              </a:rPr>
              <a:t> issued on </a:t>
            </a:r>
            <a:r>
              <a:rPr lang="en-US" sz="2400" dirty="0" err="1" smtClean="0">
                <a:latin typeface="Calibri" pitchFamily="34" charset="0"/>
                <a:cs typeface="Calibri" pitchFamily="34" charset="0"/>
              </a:rPr>
              <a:t>halal</a:t>
            </a:r>
            <a:r>
              <a:rPr lang="en-US" sz="2400" dirty="0" smtClean="0">
                <a:latin typeface="Calibri" pitchFamily="34" charset="0"/>
                <a:cs typeface="Calibri" pitchFamily="34" charset="0"/>
              </a:rPr>
              <a:t> products and their methods of manufacturing must be reviewed.</a:t>
            </a:r>
            <a:endParaRPr lang="ar-KW" sz="2400" dirty="0">
              <a:latin typeface="Calibri" pitchFamily="34" charset="0"/>
              <a:cs typeface="Simplified Arabic" pitchFamily="18" charset="-78"/>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9" name="Title 1"/>
          <p:cNvSpPr>
            <a:spLocks noGrp="1"/>
          </p:cNvSpPr>
          <p:nvPr>
            <p:ph type="title"/>
          </p:nvPr>
        </p:nvSpPr>
        <p:spPr>
          <a:xfrm>
            <a:off x="457200" y="142852"/>
            <a:ext cx="8229600" cy="720000"/>
          </a:xfrm>
        </p:spPr>
        <p:txBody>
          <a:bodyPr>
            <a:noAutofit/>
          </a:bodyPr>
          <a:lstStyle/>
          <a:p>
            <a:pPr>
              <a:lnSpc>
                <a:spcPct val="150000"/>
              </a:lnSpc>
            </a:pPr>
            <a:r>
              <a:rPr lang="en-US" sz="3200" dirty="0" smtClean="0">
                <a:solidFill>
                  <a:schemeClr val="tx1">
                    <a:lumMod val="75000"/>
                    <a:lumOff val="25000"/>
                  </a:schemeClr>
                </a:solidFill>
                <a:latin typeface="Calibri" pitchFamily="34" charset="0"/>
                <a:ea typeface="MS PGothic" pitchFamily="34" charset="-128"/>
                <a:cs typeface="Calibri" pitchFamily="34" charset="0"/>
              </a:rPr>
              <a:t>Recommendations</a:t>
            </a:r>
            <a:endParaRPr lang="en-US" sz="3200" dirty="0">
              <a:solidFill>
                <a:schemeClr val="tx1">
                  <a:lumMod val="75000"/>
                  <a:lumOff val="25000"/>
                </a:schemeClr>
              </a:solidFill>
              <a:latin typeface="Calibri" pitchFamily="34" charset="0"/>
              <a:ea typeface="MS PGothic" pitchFamily="34" charset="-128"/>
              <a:cs typeface="Calibri" pitchFamily="34" charset="0"/>
            </a:endParaRPr>
          </a:p>
        </p:txBody>
      </p:sp>
      <p:sp>
        <p:nvSpPr>
          <p:cNvPr id="10" name="Rectangle 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19" name="Content Placeholder 2"/>
          <p:cNvSpPr>
            <a:spLocks noGrp="1"/>
          </p:cNvSpPr>
          <p:nvPr>
            <p:ph idx="1"/>
          </p:nvPr>
        </p:nvSpPr>
        <p:spPr>
          <a:xfrm>
            <a:off x="457200" y="1403367"/>
            <a:ext cx="8229600" cy="4525963"/>
          </a:xfrm>
        </p:spPr>
        <p:txBody>
          <a:bodyPr>
            <a:noAutofit/>
          </a:bodyPr>
          <a:lstStyle/>
          <a:p>
            <a:pPr marL="457200" indent="-457200" algn="just">
              <a:lnSpc>
                <a:spcPct val="150000"/>
              </a:lnSpc>
              <a:defRPr/>
            </a:pPr>
            <a:r>
              <a:rPr lang="en-US" sz="2400" dirty="0" smtClean="0">
                <a:latin typeface="Calibri" pitchFamily="34" charset="0"/>
                <a:cs typeface="Calibri" pitchFamily="34" charset="0"/>
              </a:rPr>
              <a:t>It is imperative to spread </a:t>
            </a:r>
            <a:r>
              <a:rPr lang="en-US" sz="2400" dirty="0" err="1" smtClean="0">
                <a:latin typeface="Calibri" pitchFamily="34" charset="0"/>
                <a:cs typeface="Calibri" pitchFamily="34" charset="0"/>
              </a:rPr>
              <a:t>Halal</a:t>
            </a:r>
            <a:r>
              <a:rPr lang="en-US" sz="2400" dirty="0" smtClean="0">
                <a:latin typeface="Calibri" pitchFamily="34" charset="0"/>
                <a:cs typeface="Calibri" pitchFamily="34" charset="0"/>
              </a:rPr>
              <a:t> awareness especially among consumers, and employees who control food and non-food products.</a:t>
            </a:r>
          </a:p>
          <a:p>
            <a:pPr marL="457200" indent="-457200" algn="just">
              <a:lnSpc>
                <a:spcPct val="150000"/>
              </a:lnSpc>
              <a:defRPr/>
            </a:pPr>
            <a:r>
              <a:rPr lang="en-US" sz="2400" dirty="0" smtClean="0">
                <a:latin typeface="Calibri" pitchFamily="34" charset="0"/>
                <a:cs typeface="Calibri" pitchFamily="34" charset="0"/>
              </a:rPr>
              <a:t>It is necessary to establish the "Islamic Authority of </a:t>
            </a:r>
            <a:r>
              <a:rPr lang="en-US" sz="2400" dirty="0" err="1" smtClean="0">
                <a:latin typeface="Calibri" pitchFamily="34" charset="0"/>
                <a:cs typeface="Calibri" pitchFamily="34" charset="0"/>
              </a:rPr>
              <a:t>Halal</a:t>
            </a:r>
            <a:r>
              <a:rPr lang="en-US" sz="2400" dirty="0" smtClean="0">
                <a:latin typeface="Calibri" pitchFamily="34" charset="0"/>
                <a:cs typeface="Calibri" pitchFamily="34" charset="0"/>
              </a:rPr>
              <a:t>" to link all governmental regulatory bodies under one </a:t>
            </a:r>
            <a:r>
              <a:rPr lang="en-US" sz="2400" dirty="0" err="1" smtClean="0">
                <a:latin typeface="Calibri" pitchFamily="34" charset="0"/>
                <a:cs typeface="Calibri" pitchFamily="34" charset="0"/>
              </a:rPr>
              <a:t>Halal</a:t>
            </a:r>
            <a:r>
              <a:rPr lang="en-US" sz="2400" dirty="0" smtClean="0">
                <a:latin typeface="Calibri" pitchFamily="34" charset="0"/>
                <a:cs typeface="Calibri" pitchFamily="34" charset="0"/>
              </a:rPr>
              <a:t> control and activate its rule.</a:t>
            </a:r>
          </a:p>
          <a:p>
            <a:pPr marL="457200" indent="-457200" algn="just">
              <a:lnSpc>
                <a:spcPct val="150000"/>
              </a:lnSpc>
              <a:defRPr/>
            </a:pPr>
            <a:r>
              <a:rPr lang="en-US" sz="2400" dirty="0" smtClean="0">
                <a:latin typeface="Calibri" pitchFamily="34" charset="0"/>
                <a:cs typeface="Calibri" pitchFamily="34" charset="0"/>
              </a:rPr>
              <a:t>It is necessary to establish a special </a:t>
            </a:r>
            <a:r>
              <a:rPr lang="en-US" sz="2400" dirty="0" err="1" smtClean="0">
                <a:latin typeface="Calibri" pitchFamily="34" charset="0"/>
                <a:cs typeface="Calibri" pitchFamily="34" charset="0"/>
              </a:rPr>
              <a:t>Ifta</a:t>
            </a:r>
            <a:r>
              <a:rPr lang="en-US" sz="2400" dirty="0" smtClean="0">
                <a:latin typeface="Calibri" pitchFamily="34" charset="0"/>
                <a:cs typeface="Calibri" pitchFamily="34" charset="0"/>
              </a:rPr>
              <a:t> advisory body for the </a:t>
            </a:r>
            <a:r>
              <a:rPr lang="en-US" sz="2400" dirty="0" err="1" smtClean="0">
                <a:latin typeface="Calibri" pitchFamily="34" charset="0"/>
                <a:cs typeface="Calibri" pitchFamily="34" charset="0"/>
              </a:rPr>
              <a:t>halal</a:t>
            </a:r>
            <a:r>
              <a:rPr lang="en-US" sz="2400" dirty="0" smtClean="0">
                <a:latin typeface="Calibri" pitchFamily="34" charset="0"/>
                <a:cs typeface="Calibri" pitchFamily="34" charset="0"/>
              </a:rPr>
              <a:t>-related emerging maters.</a:t>
            </a:r>
            <a:endParaRPr lang="en-US" sz="24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algn="ctr">
              <a:lnSpc>
                <a:spcPct val="150000"/>
              </a:lnSpc>
              <a:buNone/>
              <a:defRPr/>
            </a:pPr>
            <a:r>
              <a:rPr lang="en-US" sz="2000" dirty="0" smtClean="0">
                <a:latin typeface="Calibri" pitchFamily="34" charset="0"/>
                <a:cs typeface="Calibri" pitchFamily="34" charset="0"/>
              </a:rPr>
              <a:t>The translation of the meaning of the </a:t>
            </a:r>
            <a:r>
              <a:rPr lang="en-US" sz="2000" dirty="0" err="1" smtClean="0">
                <a:latin typeface="Calibri" pitchFamily="34" charset="0"/>
                <a:cs typeface="Calibri" pitchFamily="34" charset="0"/>
              </a:rPr>
              <a:t>Hadith</a:t>
            </a:r>
            <a:endParaRPr lang="en-US" sz="2000" dirty="0" smtClean="0">
              <a:latin typeface="Calibri" pitchFamily="34" charset="0"/>
              <a:cs typeface="Calibri" pitchFamily="34" charset="0"/>
            </a:endParaRPr>
          </a:p>
          <a:p>
            <a:pPr algn="ctr">
              <a:lnSpc>
                <a:spcPct val="150000"/>
              </a:lnSpc>
              <a:buNone/>
              <a:defRPr/>
            </a:pPr>
            <a:endParaRPr lang="en-US" sz="2000" dirty="0" smtClean="0">
              <a:latin typeface="Calibri" pitchFamily="34" charset="0"/>
              <a:cs typeface="Calibri" pitchFamily="34" charset="0"/>
            </a:endParaRPr>
          </a:p>
          <a:p>
            <a:pPr algn="ctr">
              <a:spcBef>
                <a:spcPts val="600"/>
              </a:spcBef>
              <a:buNone/>
            </a:pPr>
            <a:r>
              <a:rPr lang="en-US" sz="2000" dirty="0" smtClean="0">
                <a:solidFill>
                  <a:schemeClr val="tx1">
                    <a:lumMod val="75000"/>
                    <a:lumOff val="25000"/>
                  </a:schemeClr>
                </a:solidFill>
                <a:latin typeface="Calibri" pitchFamily="34" charset="0"/>
              </a:rPr>
              <a:t>It has been narrated by Al-</a:t>
            </a:r>
            <a:r>
              <a:rPr lang="en-US" sz="2000" dirty="0" err="1" smtClean="0">
                <a:solidFill>
                  <a:schemeClr val="tx1">
                    <a:lumMod val="75000"/>
                    <a:lumOff val="25000"/>
                  </a:schemeClr>
                </a:solidFill>
                <a:latin typeface="Calibri" pitchFamily="34" charset="0"/>
              </a:rPr>
              <a:t>Bukhari</a:t>
            </a:r>
            <a:r>
              <a:rPr lang="en-US" sz="2000" dirty="0" smtClean="0">
                <a:solidFill>
                  <a:schemeClr val="tx1">
                    <a:lumMod val="75000"/>
                    <a:lumOff val="25000"/>
                  </a:schemeClr>
                </a:solidFill>
                <a:latin typeface="Calibri" pitchFamily="34" charset="0"/>
              </a:rPr>
              <a:t> and Muslim that Muhammad peace be upon him said:</a:t>
            </a:r>
          </a:p>
          <a:p>
            <a:pPr algn="ctr">
              <a:spcBef>
                <a:spcPts val="600"/>
              </a:spcBef>
              <a:buNone/>
            </a:pPr>
            <a:endParaRPr lang="en-US" sz="2400" dirty="0" smtClean="0">
              <a:solidFill>
                <a:schemeClr val="tx1">
                  <a:lumMod val="75000"/>
                  <a:lumOff val="25000"/>
                </a:schemeClr>
              </a:solidFill>
              <a:latin typeface="Century Gothic" pitchFamily="34" charset="0"/>
              <a:cs typeface="Times New Roman" pitchFamily="18" charset="0"/>
            </a:endParaRPr>
          </a:p>
          <a:p>
            <a:pPr algn="ctr">
              <a:lnSpc>
                <a:spcPct val="120000"/>
              </a:lnSpc>
              <a:spcBef>
                <a:spcPts val="600"/>
              </a:spcBef>
              <a:buNone/>
            </a:pPr>
            <a:r>
              <a:rPr lang="en-US" sz="2400" dirty="0" smtClean="0">
                <a:solidFill>
                  <a:schemeClr val="tx1">
                    <a:lumMod val="75000"/>
                    <a:lumOff val="25000"/>
                  </a:schemeClr>
                </a:solidFill>
                <a:latin typeface="Century Gothic" pitchFamily="34" charset="0"/>
              </a:rPr>
              <a:t>“That which is </a:t>
            </a:r>
            <a:r>
              <a:rPr lang="en-US" sz="2400" dirty="0" err="1" smtClean="0">
                <a:solidFill>
                  <a:schemeClr val="tx1">
                    <a:lumMod val="75000"/>
                    <a:lumOff val="25000"/>
                  </a:schemeClr>
                </a:solidFill>
                <a:latin typeface="Century Gothic" pitchFamily="34" charset="0"/>
              </a:rPr>
              <a:t>Halal</a:t>
            </a:r>
            <a:r>
              <a:rPr lang="en-US" sz="2400" dirty="0" smtClean="0">
                <a:solidFill>
                  <a:schemeClr val="tx1">
                    <a:lumMod val="75000"/>
                    <a:lumOff val="25000"/>
                  </a:schemeClr>
                </a:solidFill>
                <a:latin typeface="Century Gothic" pitchFamily="34" charset="0"/>
              </a:rPr>
              <a:t> is clear and that which is </a:t>
            </a:r>
            <a:r>
              <a:rPr lang="en-US" sz="2400" dirty="0" err="1" smtClean="0">
                <a:solidFill>
                  <a:schemeClr val="tx1">
                    <a:lumMod val="75000"/>
                    <a:lumOff val="25000"/>
                  </a:schemeClr>
                </a:solidFill>
                <a:latin typeface="Century Gothic" pitchFamily="34" charset="0"/>
              </a:rPr>
              <a:t>Haram</a:t>
            </a:r>
            <a:r>
              <a:rPr lang="en-US" sz="2400" dirty="0" smtClean="0">
                <a:solidFill>
                  <a:schemeClr val="tx1">
                    <a:lumMod val="75000"/>
                    <a:lumOff val="25000"/>
                  </a:schemeClr>
                </a:solidFill>
                <a:latin typeface="Century Gothic" pitchFamily="34" charset="0"/>
              </a:rPr>
              <a:t> is clear, and between the two of them are ambiguous (suspected) matters about which many people do not know. Thus he who avoids ambiguous matters clears himself in regard to his religion and his honor, but he who falls into ambiguous matters (eventually) falls into that which is </a:t>
            </a:r>
            <a:r>
              <a:rPr lang="en-US" sz="2400" dirty="0" err="1" smtClean="0">
                <a:solidFill>
                  <a:schemeClr val="tx1">
                    <a:lumMod val="75000"/>
                    <a:lumOff val="25000"/>
                  </a:schemeClr>
                </a:solidFill>
                <a:latin typeface="Century Gothic" pitchFamily="34" charset="0"/>
              </a:rPr>
              <a:t>Haram</a:t>
            </a:r>
            <a:r>
              <a:rPr lang="en-US" sz="2400" dirty="0" smtClean="0">
                <a:solidFill>
                  <a:schemeClr val="tx1">
                    <a:lumMod val="75000"/>
                    <a:lumOff val="25000"/>
                  </a:schemeClr>
                </a:solidFill>
                <a:latin typeface="Century Gothic" pitchFamily="34" charset="0"/>
              </a:rPr>
              <a:t>, like the shepherd who pastures around a sanctuary, all but grazing therein. Truly every king has a sanctuary, and truly Allah's sanctuary is His prohibitions. Truly in the body there is a morsel of flesh, which, if it be whole, all the body is whole, and which, if it is diseased, all of (the body) is diseased. Truly, it is the heart.”</a:t>
            </a:r>
          </a:p>
          <a:p>
            <a:pPr algn="ctr">
              <a:spcBef>
                <a:spcPts val="600"/>
              </a:spcBef>
              <a:buNone/>
            </a:pPr>
            <a:endParaRPr lang="ar-SA" sz="2400" dirty="0" smtClean="0">
              <a:latin typeface="Calibri" pitchFamily="34" charset="0"/>
              <a:cs typeface="Times New Roman" pitchFamily="18" charset="0"/>
            </a:endParaRPr>
          </a:p>
          <a:p>
            <a:pPr algn="ctr">
              <a:spcBef>
                <a:spcPts val="600"/>
              </a:spcBef>
              <a:buNone/>
            </a:pPr>
            <a:endParaRPr lang="ar-SA" sz="2400" dirty="0" smtClean="0">
              <a:latin typeface="Century Gothic" pitchFamily="34" charset="0"/>
              <a:cs typeface="Times New Roman" pitchFamily="18" charset="0"/>
            </a:endParaRPr>
          </a:p>
          <a:p>
            <a:pPr algn="ctr">
              <a:spcBef>
                <a:spcPts val="600"/>
              </a:spcBef>
              <a:buNone/>
            </a:pPr>
            <a:endParaRPr lang="ar-SA" sz="1800" dirty="0" smtClean="0">
              <a:solidFill>
                <a:schemeClr val="tx1">
                  <a:lumMod val="75000"/>
                  <a:lumOff val="25000"/>
                </a:schemeClr>
              </a:solidFill>
              <a:latin typeface="Calibri" pitchFamily="34" charset="0"/>
              <a:cs typeface="Times New Roman" pitchFamily="18" charset="0"/>
            </a:endParaRPr>
          </a:p>
          <a:p>
            <a:pPr algn="ctr">
              <a:lnSpc>
                <a:spcPct val="150000"/>
              </a:lnSpc>
              <a:buNone/>
              <a:defRPr/>
            </a:pPr>
            <a:endParaRPr lang="en-US" sz="2400" dirty="0" smtClean="0">
              <a:latin typeface="Calibri" pitchFamily="34" charset="0"/>
              <a:cs typeface="Calibri" pitchFamily="34" charset="0"/>
            </a:endParaRPr>
          </a:p>
        </p:txBody>
      </p:sp>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rmAutofit fontScale="90000"/>
          </a:bodyPr>
          <a:lstStyle/>
          <a:p>
            <a:pPr algn="l">
              <a:defRPr/>
            </a:pPr>
            <a:r>
              <a:rPr lang="en-US" dirty="0" smtClean="0">
                <a:solidFill>
                  <a:schemeClr val="tx1">
                    <a:lumMod val="65000"/>
                    <a:lumOff val="35000"/>
                  </a:schemeClr>
                </a:solidFill>
                <a:latin typeface="Calibri" pitchFamily="34" charset="0"/>
                <a:ea typeface="ＭＳ Ｐゴシック" charset="-128"/>
                <a:cs typeface="Calibri" pitchFamily="34" charset="0"/>
              </a:rPr>
              <a:t>Introduction</a:t>
            </a:r>
            <a:endParaRPr lang="en-MY" dirty="0">
              <a:solidFill>
                <a:schemeClr val="tx1">
                  <a:lumMod val="65000"/>
                  <a:lumOff val="35000"/>
                </a:schemeClr>
              </a:solidFill>
              <a:latin typeface="Calibri" pitchFamily="34" charset="0"/>
              <a:ea typeface="ＭＳ Ｐゴシック" charset="-128"/>
              <a:cs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9" name="Title 1"/>
          <p:cNvSpPr>
            <a:spLocks noGrp="1"/>
          </p:cNvSpPr>
          <p:nvPr>
            <p:ph type="title"/>
          </p:nvPr>
        </p:nvSpPr>
        <p:spPr>
          <a:xfrm>
            <a:off x="457200" y="142852"/>
            <a:ext cx="8229600" cy="720000"/>
          </a:xfrm>
        </p:spPr>
        <p:txBody>
          <a:bodyPr>
            <a:noAutofit/>
          </a:bodyPr>
          <a:lstStyle/>
          <a:p>
            <a:pPr>
              <a:lnSpc>
                <a:spcPct val="150000"/>
              </a:lnSpc>
            </a:pPr>
            <a:r>
              <a:rPr lang="en-US" sz="3200" dirty="0" smtClean="0">
                <a:solidFill>
                  <a:schemeClr val="tx1">
                    <a:lumMod val="75000"/>
                    <a:lumOff val="25000"/>
                  </a:schemeClr>
                </a:solidFill>
                <a:latin typeface="Calibri" pitchFamily="34" charset="0"/>
                <a:ea typeface="MS PGothic" pitchFamily="34" charset="-128"/>
                <a:cs typeface="Calibri" pitchFamily="34" charset="0"/>
              </a:rPr>
              <a:t>References</a:t>
            </a:r>
            <a:endParaRPr lang="en-US" sz="3200" dirty="0">
              <a:solidFill>
                <a:schemeClr val="tx1">
                  <a:lumMod val="75000"/>
                  <a:lumOff val="25000"/>
                </a:schemeClr>
              </a:solidFill>
              <a:latin typeface="Calibri" pitchFamily="34" charset="0"/>
              <a:ea typeface="MS PGothic" pitchFamily="34" charset="-128"/>
              <a:cs typeface="Calibri" pitchFamily="34" charset="0"/>
            </a:endParaRPr>
          </a:p>
        </p:txBody>
      </p:sp>
      <p:sp>
        <p:nvSpPr>
          <p:cNvPr id="10" name="Rectangle 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19" name="Content Placeholder 2"/>
          <p:cNvSpPr>
            <a:spLocks noGrp="1"/>
          </p:cNvSpPr>
          <p:nvPr>
            <p:ph idx="1"/>
          </p:nvPr>
        </p:nvSpPr>
        <p:spPr>
          <a:xfrm>
            <a:off x="457200" y="1357298"/>
            <a:ext cx="8229600" cy="4525963"/>
          </a:xfrm>
        </p:spPr>
        <p:txBody>
          <a:bodyPr>
            <a:noAutofit/>
          </a:bodyPr>
          <a:lstStyle/>
          <a:p>
            <a:pPr>
              <a:spcAft>
                <a:spcPts val="600"/>
              </a:spcAft>
              <a:defRPr/>
            </a:pPr>
            <a:r>
              <a:rPr lang="en-US" sz="900" baseline="30000" dirty="0" smtClean="0">
                <a:latin typeface="Calibri" pitchFamily="34" charset="0"/>
                <a:cs typeface="Calibri" pitchFamily="34" charset="0"/>
              </a:rPr>
              <a:t>1</a:t>
            </a:r>
            <a:r>
              <a:rPr lang="en-US" sz="900" dirty="0" smtClean="0">
                <a:latin typeface="Calibri" pitchFamily="34" charset="0"/>
                <a:cs typeface="Calibri" pitchFamily="34" charset="0"/>
              </a:rPr>
              <a:t>V. </a:t>
            </a:r>
            <a:r>
              <a:rPr lang="en-US" sz="900" dirty="0" err="1" smtClean="0">
                <a:latin typeface="Calibri" pitchFamily="34" charset="0"/>
                <a:cs typeface="Calibri" pitchFamily="34" charset="0"/>
              </a:rPr>
              <a:t>Sante</a:t>
            </a:r>
            <a:r>
              <a:rPr lang="en-US" sz="900" dirty="0" smtClean="0">
                <a:latin typeface="Calibri" pitchFamily="34" charset="0"/>
                <a:cs typeface="Calibri" pitchFamily="34" charset="0"/>
              </a:rPr>
              <a:t>, G. Le </a:t>
            </a:r>
            <a:r>
              <a:rPr lang="en-US" sz="900" dirty="0" err="1" smtClean="0">
                <a:latin typeface="Calibri" pitchFamily="34" charset="0"/>
                <a:cs typeface="Calibri" pitchFamily="34" charset="0"/>
              </a:rPr>
              <a:t>Pottier</a:t>
            </a:r>
            <a:r>
              <a:rPr lang="en-US" sz="900" dirty="0" smtClean="0">
                <a:latin typeface="Calibri" pitchFamily="34" charset="0"/>
                <a:cs typeface="Calibri" pitchFamily="34" charset="0"/>
              </a:rPr>
              <a:t>, T. </a:t>
            </a:r>
            <a:r>
              <a:rPr lang="en-US" sz="900" dirty="0" err="1" smtClean="0">
                <a:latin typeface="Calibri" pitchFamily="34" charset="0"/>
                <a:cs typeface="Calibri" pitchFamily="34" charset="0"/>
              </a:rPr>
              <a:t>Astruc</a:t>
            </a:r>
            <a:r>
              <a:rPr lang="en-US" sz="900" dirty="0" smtClean="0">
                <a:latin typeface="Calibri" pitchFamily="34" charset="0"/>
                <a:cs typeface="Calibri" pitchFamily="34" charset="0"/>
              </a:rPr>
              <a:t>, M. </a:t>
            </a:r>
            <a:r>
              <a:rPr lang="en-US" sz="900" dirty="0" err="1" smtClean="0">
                <a:latin typeface="Calibri" pitchFamily="34" charset="0"/>
                <a:cs typeface="Calibri" pitchFamily="34" charset="0"/>
              </a:rPr>
              <a:t>Mouchonie`re</a:t>
            </a:r>
            <a:r>
              <a:rPr lang="en-US" sz="900" dirty="0" smtClean="0">
                <a:latin typeface="Calibri" pitchFamily="34" charset="0"/>
                <a:cs typeface="Calibri" pitchFamily="34" charset="0"/>
              </a:rPr>
              <a:t>, and X. Fernandez) 2000(. Effect of Stunning Current Frequency on Carcass Downgrading and Meat Quality of Turkey. Poultry Science 79:1208–1214.</a:t>
            </a:r>
          </a:p>
          <a:p>
            <a:pPr>
              <a:spcAft>
                <a:spcPts val="600"/>
              </a:spcAft>
              <a:defRPr/>
            </a:pPr>
            <a:r>
              <a:rPr lang="en-US" sz="900" baseline="30000" dirty="0" smtClean="0">
                <a:latin typeface="Calibri" pitchFamily="34" charset="0"/>
                <a:cs typeface="Calibri" pitchFamily="34" charset="0"/>
              </a:rPr>
              <a:t>2</a:t>
            </a:r>
            <a:r>
              <a:rPr lang="en-US" sz="900" dirty="0" smtClean="0">
                <a:latin typeface="Calibri" pitchFamily="34" charset="0"/>
                <a:cs typeface="Calibri" pitchFamily="34" charset="0"/>
              </a:rPr>
              <a:t>Rizwan Khalid of Bristol University.</a:t>
            </a:r>
          </a:p>
          <a:p>
            <a:pPr>
              <a:spcAft>
                <a:spcPts val="600"/>
              </a:spcAft>
              <a:defRPr/>
            </a:pPr>
            <a:r>
              <a:rPr lang="en-US" sz="900" baseline="30000" dirty="0" smtClean="0">
                <a:latin typeface="Calibri" pitchFamily="34" charset="0"/>
                <a:cs typeface="Calibri" pitchFamily="34" charset="0"/>
              </a:rPr>
              <a:t>3</a:t>
            </a:r>
            <a:r>
              <a:rPr lang="en-US" sz="900" dirty="0" smtClean="0">
                <a:latin typeface="Calibri" pitchFamily="34" charset="0"/>
                <a:cs typeface="Calibri" pitchFamily="34" charset="0"/>
              </a:rPr>
              <a:t>Gregory N.G. &amp; Wotton S.B. (1990). Effect of stunning on spontaneous physical activity and evoked activity in the brain. British Poultry Science. 31: 215-220.</a:t>
            </a:r>
          </a:p>
          <a:p>
            <a:pPr>
              <a:spcAft>
                <a:spcPts val="600"/>
              </a:spcAft>
              <a:defRPr/>
            </a:pPr>
            <a:r>
              <a:rPr lang="en-US" sz="900" baseline="30000" dirty="0" smtClean="0">
                <a:latin typeface="Calibri" pitchFamily="34" charset="0"/>
                <a:cs typeface="Calibri" pitchFamily="34" charset="0"/>
              </a:rPr>
              <a:t>4</a:t>
            </a:r>
            <a:r>
              <a:rPr lang="en-US" sz="900" dirty="0" smtClean="0">
                <a:latin typeface="Calibri" pitchFamily="34" charset="0"/>
                <a:cs typeface="Calibri" pitchFamily="34" charset="0"/>
              </a:rPr>
              <a:t>Gregory, N. G., and S. B. Wotton (1987). Effect of electrical stunning on the electroencephalogram in chickens. Br. Vet. J.: 143, 175-183.</a:t>
            </a:r>
          </a:p>
          <a:p>
            <a:pPr>
              <a:spcAft>
                <a:spcPts val="600"/>
              </a:spcAft>
              <a:defRPr/>
            </a:pPr>
            <a:r>
              <a:rPr lang="en-US" sz="900" baseline="30000" dirty="0" smtClean="0">
                <a:latin typeface="Calibri" pitchFamily="34" charset="0"/>
                <a:cs typeface="Calibri" pitchFamily="34" charset="0"/>
              </a:rPr>
              <a:t>5</a:t>
            </a:r>
            <a:r>
              <a:rPr lang="en-US" sz="900" dirty="0" smtClean="0">
                <a:latin typeface="Calibri" pitchFamily="34" charset="0"/>
                <a:cs typeface="Calibri" pitchFamily="34" charset="0"/>
              </a:rPr>
              <a:t>S. </a:t>
            </a:r>
            <a:r>
              <a:rPr lang="en-US" sz="900" dirty="0" err="1" smtClean="0">
                <a:latin typeface="Calibri" pitchFamily="34" charset="0"/>
                <a:cs typeface="Calibri" pitchFamily="34" charset="0"/>
              </a:rPr>
              <a:t>Prinz</a:t>
            </a:r>
            <a:r>
              <a:rPr lang="en-US" sz="900" dirty="0" smtClean="0">
                <a:latin typeface="Calibri" pitchFamily="34" charset="0"/>
                <a:cs typeface="Calibri" pitchFamily="34" charset="0"/>
              </a:rPr>
              <a:t>, G. Van </a:t>
            </a:r>
            <a:r>
              <a:rPr lang="en-US" sz="900" dirty="0" err="1" smtClean="0">
                <a:latin typeface="Calibri" pitchFamily="34" charset="0"/>
                <a:cs typeface="Calibri" pitchFamily="34" charset="0"/>
              </a:rPr>
              <a:t>Oijen</a:t>
            </a:r>
            <a:r>
              <a:rPr lang="en-US" sz="900" dirty="0" smtClean="0">
                <a:latin typeface="Calibri" pitchFamily="34" charset="0"/>
                <a:cs typeface="Calibri" pitchFamily="34" charset="0"/>
              </a:rPr>
              <a:t>, F. </a:t>
            </a:r>
            <a:r>
              <a:rPr lang="en-US" sz="900" dirty="0" err="1" smtClean="0">
                <a:latin typeface="Calibri" pitchFamily="34" charset="0"/>
                <a:cs typeface="Calibri" pitchFamily="34" charset="0"/>
              </a:rPr>
              <a:t>Ehinger</a:t>
            </a:r>
            <a:r>
              <a:rPr lang="en-US" sz="900" dirty="0" smtClean="0">
                <a:latin typeface="Calibri" pitchFamily="34" charset="0"/>
                <a:cs typeface="Calibri" pitchFamily="34" charset="0"/>
              </a:rPr>
              <a:t>, A. </a:t>
            </a:r>
            <a:r>
              <a:rPr lang="en-US" sz="900" dirty="0" err="1" smtClean="0">
                <a:latin typeface="Calibri" pitchFamily="34" charset="0"/>
                <a:cs typeface="Calibri" pitchFamily="34" charset="0"/>
              </a:rPr>
              <a:t>Coenen</a:t>
            </a:r>
            <a:r>
              <a:rPr lang="en-US" sz="900" dirty="0" smtClean="0">
                <a:latin typeface="Calibri" pitchFamily="34" charset="0"/>
                <a:cs typeface="Calibri" pitchFamily="34" charset="0"/>
              </a:rPr>
              <a:t> and W. </a:t>
            </a:r>
            <a:r>
              <a:rPr lang="en-US" sz="900" dirty="0" err="1" smtClean="0">
                <a:latin typeface="Calibri" pitchFamily="34" charset="0"/>
                <a:cs typeface="Calibri" pitchFamily="34" charset="0"/>
              </a:rPr>
              <a:t>Bessei</a:t>
            </a:r>
            <a:r>
              <a:rPr lang="en-US" sz="900" dirty="0" smtClean="0">
                <a:latin typeface="Calibri" pitchFamily="34" charset="0"/>
                <a:cs typeface="Calibri" pitchFamily="34" charset="0"/>
              </a:rPr>
              <a:t> (2010). Electroencephalograms and physical reflexes of broilers after electrical </a:t>
            </a:r>
            <a:r>
              <a:rPr lang="en-US" sz="900" dirty="0" err="1" smtClean="0">
                <a:latin typeface="Calibri" pitchFamily="34" charset="0"/>
                <a:cs typeface="Calibri" pitchFamily="34" charset="0"/>
              </a:rPr>
              <a:t>waterbath</a:t>
            </a:r>
            <a:r>
              <a:rPr lang="en-US" sz="900" dirty="0" smtClean="0">
                <a:latin typeface="Calibri" pitchFamily="34" charset="0"/>
                <a:cs typeface="Calibri" pitchFamily="34" charset="0"/>
              </a:rPr>
              <a:t> stunning using an alternating current. </a:t>
            </a:r>
            <a:r>
              <a:rPr lang="en-US" sz="900" dirty="0" err="1" smtClean="0">
                <a:latin typeface="Calibri" pitchFamily="34" charset="0"/>
                <a:cs typeface="Calibri" pitchFamily="34" charset="0"/>
              </a:rPr>
              <a:t>Poult</a:t>
            </a:r>
            <a:r>
              <a:rPr lang="en-US" sz="900" dirty="0" smtClean="0">
                <a:latin typeface="Calibri" pitchFamily="34" charset="0"/>
                <a:cs typeface="Calibri" pitchFamily="34" charset="0"/>
              </a:rPr>
              <a:t> Sci. 89:1265-1274. </a:t>
            </a:r>
          </a:p>
          <a:p>
            <a:pPr>
              <a:spcAft>
                <a:spcPts val="600"/>
              </a:spcAft>
              <a:defRPr/>
            </a:pPr>
            <a:r>
              <a:rPr lang="en-US" sz="900" baseline="30000" dirty="0" smtClean="0">
                <a:latin typeface="Calibri" pitchFamily="34" charset="0"/>
                <a:cs typeface="Calibri" pitchFamily="34" charset="0"/>
              </a:rPr>
              <a:t>6</a:t>
            </a:r>
            <a:r>
              <a:rPr lang="en-US" sz="900" dirty="0" smtClean="0">
                <a:latin typeface="Calibri" pitchFamily="34" charset="0"/>
                <a:cs typeface="Calibri" pitchFamily="34" charset="0"/>
              </a:rPr>
              <a:t>Kettlewell, P.J. and </a:t>
            </a:r>
            <a:r>
              <a:rPr lang="en-US" sz="900" dirty="0" err="1" smtClean="0">
                <a:latin typeface="Calibri" pitchFamily="34" charset="0"/>
                <a:cs typeface="Calibri" pitchFamily="34" charset="0"/>
              </a:rPr>
              <a:t>Hallworth</a:t>
            </a:r>
            <a:r>
              <a:rPr lang="en-US" sz="900" dirty="0" smtClean="0">
                <a:latin typeface="Calibri" pitchFamily="34" charset="0"/>
                <a:cs typeface="Calibri" pitchFamily="34" charset="0"/>
              </a:rPr>
              <a:t> R.N. (1990). Review paper, Electrical stunning of chickens. J. agric. </a:t>
            </a:r>
            <a:r>
              <a:rPr lang="en-US" sz="900" dirty="0" err="1" smtClean="0">
                <a:latin typeface="Calibri" pitchFamily="34" charset="0"/>
                <a:cs typeface="Calibri" pitchFamily="34" charset="0"/>
              </a:rPr>
              <a:t>Engng</a:t>
            </a:r>
            <a:r>
              <a:rPr lang="en-US" sz="900" dirty="0" smtClean="0">
                <a:latin typeface="Calibri" pitchFamily="34" charset="0"/>
                <a:cs typeface="Calibri" pitchFamily="34" charset="0"/>
              </a:rPr>
              <a:t> Res. 47, 139-151.</a:t>
            </a:r>
          </a:p>
          <a:p>
            <a:pPr>
              <a:spcAft>
                <a:spcPts val="600"/>
              </a:spcAft>
              <a:defRPr/>
            </a:pPr>
            <a:r>
              <a:rPr lang="en-US" sz="900" baseline="30000" dirty="0" smtClean="0">
                <a:latin typeface="Calibri" pitchFamily="34" charset="0"/>
                <a:cs typeface="Calibri" pitchFamily="34" charset="0"/>
              </a:rPr>
              <a:t>7</a:t>
            </a:r>
            <a:r>
              <a:rPr lang="en-US" sz="900" dirty="0" smtClean="0">
                <a:latin typeface="Calibri" pitchFamily="34" charset="0"/>
                <a:cs typeface="Calibri" pitchFamily="34" charset="0"/>
              </a:rPr>
              <a:t>M. </a:t>
            </a:r>
            <a:r>
              <a:rPr lang="en-US" sz="900" dirty="0" err="1" smtClean="0">
                <a:latin typeface="Calibri" pitchFamily="34" charset="0"/>
                <a:cs typeface="Calibri" pitchFamily="34" charset="0"/>
              </a:rPr>
              <a:t>Mouchoniere</a:t>
            </a:r>
            <a:r>
              <a:rPr lang="en-US" sz="900" dirty="0" smtClean="0">
                <a:latin typeface="Calibri" pitchFamily="34" charset="0"/>
                <a:cs typeface="Calibri" pitchFamily="34" charset="0"/>
              </a:rPr>
              <a:t>` RE, G. Le </a:t>
            </a:r>
            <a:r>
              <a:rPr lang="en-US" sz="900" dirty="0" err="1" smtClean="0">
                <a:latin typeface="Calibri" pitchFamily="34" charset="0"/>
                <a:cs typeface="Calibri" pitchFamily="34" charset="0"/>
              </a:rPr>
              <a:t>Pottier</a:t>
            </a:r>
            <a:r>
              <a:rPr lang="en-US" sz="900" dirty="0" smtClean="0">
                <a:latin typeface="Calibri" pitchFamily="34" charset="0"/>
                <a:cs typeface="Calibri" pitchFamily="34" charset="0"/>
              </a:rPr>
              <a:t>, and X. Fernandez (1999). The Effect of Current Frequency During </a:t>
            </a:r>
            <a:r>
              <a:rPr lang="en-US" sz="900" dirty="0" err="1" smtClean="0">
                <a:latin typeface="Calibri" pitchFamily="34" charset="0"/>
                <a:cs typeface="Calibri" pitchFamily="34" charset="0"/>
              </a:rPr>
              <a:t>Waterbath</a:t>
            </a:r>
            <a:r>
              <a:rPr lang="en-US" sz="900" dirty="0" smtClean="0">
                <a:latin typeface="Calibri" pitchFamily="34" charset="0"/>
                <a:cs typeface="Calibri" pitchFamily="34" charset="0"/>
              </a:rPr>
              <a:t> Stunning on the Physical Recovery and Rate and Extent of Bleed Out in Turkeys. Poultry Science 77:485–489. </a:t>
            </a:r>
          </a:p>
          <a:p>
            <a:pPr>
              <a:spcAft>
                <a:spcPts val="600"/>
              </a:spcAft>
              <a:defRPr/>
            </a:pPr>
            <a:r>
              <a:rPr lang="en-US" sz="900" baseline="30000" dirty="0" smtClean="0">
                <a:latin typeface="Calibri" pitchFamily="34" charset="0"/>
                <a:cs typeface="Calibri" pitchFamily="34" charset="0"/>
              </a:rPr>
              <a:t>8</a:t>
            </a:r>
            <a:r>
              <a:rPr lang="en-US" sz="900" dirty="0" smtClean="0">
                <a:latin typeface="Calibri" pitchFamily="34" charset="0"/>
                <a:cs typeface="Calibri" pitchFamily="34" charset="0"/>
              </a:rPr>
              <a:t> Regulations:  Council regulations (EC) No 1099/2009 of 24 September 2009 on the protection of animals at the time of killing. Official Journal of the European Union. </a:t>
            </a:r>
            <a:r>
              <a:rPr lang="en-US" sz="900" u="sng" dirty="0" smtClean="0">
                <a:latin typeface="Calibri" pitchFamily="34" charset="0"/>
                <a:cs typeface="Calibri" pitchFamily="34" charset="0"/>
                <a:hlinkClick r:id="rId3"/>
              </a:rPr>
              <a:t>http://eur-lex.europa.eu/JOHtml.do?uri=OJ:L:2011:040:SOM:EN:HTML</a:t>
            </a:r>
            <a:r>
              <a:rPr lang="en-US" sz="900" dirty="0" smtClean="0">
                <a:latin typeface="Calibri" pitchFamily="34" charset="0"/>
                <a:cs typeface="Calibri" pitchFamily="34" charset="0"/>
              </a:rPr>
              <a:t> </a:t>
            </a:r>
          </a:p>
          <a:p>
            <a:pPr>
              <a:spcAft>
                <a:spcPts val="600"/>
              </a:spcAft>
              <a:defRPr/>
            </a:pPr>
            <a:r>
              <a:rPr lang="en-US" sz="900" baseline="30000" dirty="0" smtClean="0">
                <a:latin typeface="Calibri" pitchFamily="34" charset="0"/>
                <a:cs typeface="Calibri" pitchFamily="34" charset="0"/>
              </a:rPr>
              <a:t>9</a:t>
            </a:r>
            <a:r>
              <a:rPr lang="en-US" sz="900" dirty="0" smtClean="0">
                <a:latin typeface="Calibri" pitchFamily="34" charset="0"/>
                <a:cs typeface="Calibri" pitchFamily="34" charset="0"/>
              </a:rPr>
              <a:t>Gregory, N. G., L. J. Wilkins, and S. B. Wotton, (1991). Effect of electrical stunning frequency on ventricular fibrillation, downgrading and broken bones in broilers, hens and quails. Br. Vet. J. 147:71–77.</a:t>
            </a:r>
          </a:p>
          <a:p>
            <a:pPr rtl="1">
              <a:spcAft>
                <a:spcPts val="600"/>
              </a:spcAft>
              <a:defRPr/>
            </a:pPr>
            <a:r>
              <a:rPr lang="ar-KW" sz="900" dirty="0" smtClean="0">
                <a:latin typeface="Calibri" pitchFamily="34" charset="0"/>
              </a:rPr>
              <a:t>الموسوعة الفقهية، الجزء التاسع والثلاثون، ص 324، وزارة الأوقاف والشئون الإسلامية، دولة الكويت.</a:t>
            </a:r>
            <a:r>
              <a:rPr lang="ar-KW" sz="900" baseline="30000" dirty="0" smtClean="0">
                <a:latin typeface="Calibri" pitchFamily="34" charset="0"/>
              </a:rPr>
              <a:t> 10</a:t>
            </a:r>
            <a:endParaRPr lang="en-US" sz="900" dirty="0" smtClean="0">
              <a:latin typeface="Calibri" pitchFamily="34" charset="0"/>
              <a:cs typeface="Calibri" pitchFamily="34" charset="0"/>
            </a:endParaRPr>
          </a:p>
          <a:p>
            <a:pPr>
              <a:spcAft>
                <a:spcPts val="600"/>
              </a:spcAft>
              <a:defRPr/>
            </a:pPr>
            <a:r>
              <a:rPr lang="en-US" sz="900" baseline="30000" dirty="0" smtClean="0">
                <a:latin typeface="Calibri" pitchFamily="34" charset="0"/>
                <a:cs typeface="Calibri" pitchFamily="34" charset="0"/>
              </a:rPr>
              <a:t>11</a:t>
            </a:r>
            <a:r>
              <a:rPr lang="en-US" sz="900" dirty="0" smtClean="0">
                <a:latin typeface="Calibri" pitchFamily="34" charset="0"/>
                <a:cs typeface="Calibri" pitchFamily="34" charset="0"/>
              </a:rPr>
              <a:t> </a:t>
            </a:r>
            <a:r>
              <a:rPr lang="en-US" sz="900" dirty="0" err="1" smtClean="0">
                <a:latin typeface="Calibri" pitchFamily="34" charset="0"/>
                <a:cs typeface="Calibri" pitchFamily="34" charset="0"/>
              </a:rPr>
              <a:t>Sayda</a:t>
            </a:r>
            <a:r>
              <a:rPr lang="en-US" sz="900" dirty="0" smtClean="0">
                <a:latin typeface="Calibri" pitchFamily="34" charset="0"/>
                <a:cs typeface="Calibri" pitchFamily="34" charset="0"/>
              </a:rPr>
              <a:t> A. M. Ali, </a:t>
            </a:r>
            <a:r>
              <a:rPr lang="en-US" sz="900" dirty="0" err="1" smtClean="0">
                <a:latin typeface="Calibri" pitchFamily="34" charset="0"/>
                <a:cs typeface="Calibri" pitchFamily="34" charset="0"/>
              </a:rPr>
              <a:t>Hyder</a:t>
            </a:r>
            <a:r>
              <a:rPr lang="en-US" sz="900" dirty="0" smtClean="0">
                <a:latin typeface="Calibri" pitchFamily="34" charset="0"/>
                <a:cs typeface="Calibri" pitchFamily="34" charset="0"/>
              </a:rPr>
              <a:t> O. </a:t>
            </a:r>
            <a:r>
              <a:rPr lang="en-US" sz="900" dirty="0" err="1" smtClean="0">
                <a:latin typeface="Calibri" pitchFamily="34" charset="0"/>
                <a:cs typeface="Calibri" pitchFamily="34" charset="0"/>
              </a:rPr>
              <a:t>Abdalla</a:t>
            </a:r>
            <a:r>
              <a:rPr lang="en-US" sz="900" dirty="0" smtClean="0">
                <a:latin typeface="Calibri" pitchFamily="34" charset="0"/>
                <a:cs typeface="Calibri" pitchFamily="34" charset="0"/>
              </a:rPr>
              <a:t>, and Ibrahim M. </a:t>
            </a:r>
            <a:r>
              <a:rPr lang="en-US" sz="900" dirty="0" err="1" smtClean="0">
                <a:latin typeface="Calibri" pitchFamily="34" charset="0"/>
                <a:cs typeface="Calibri" pitchFamily="34" charset="0"/>
              </a:rPr>
              <a:t>Mahgoub</a:t>
            </a:r>
            <a:r>
              <a:rPr lang="en-US" sz="900" dirty="0" smtClean="0">
                <a:latin typeface="Calibri" pitchFamily="34" charset="0"/>
                <a:cs typeface="Calibri" pitchFamily="34" charset="0"/>
              </a:rPr>
              <a:t>: Effect of slaughtering methods on the keeping quality of broilers chickens meat (email: </a:t>
            </a:r>
            <a:r>
              <a:rPr lang="en-US" sz="900" u="sng" dirty="0" smtClean="0">
                <a:latin typeface="Calibri" pitchFamily="34" charset="0"/>
                <a:cs typeface="Calibri" pitchFamily="34" charset="0"/>
                <a:hlinkClick r:id="rId4"/>
              </a:rPr>
              <a:t>saydamhmmd@yahoo.com</a:t>
            </a:r>
            <a:r>
              <a:rPr lang="en-US" sz="900" dirty="0" smtClean="0">
                <a:latin typeface="Calibri" pitchFamily="34" charset="0"/>
                <a:cs typeface="Calibri" pitchFamily="34" charset="0"/>
              </a:rPr>
              <a:t>)</a:t>
            </a:r>
          </a:p>
          <a:p>
            <a:pPr>
              <a:spcAft>
                <a:spcPts val="600"/>
              </a:spcAft>
              <a:defRPr/>
            </a:pPr>
            <a:r>
              <a:rPr lang="en-US" sz="900" baseline="30000" dirty="0" smtClean="0">
                <a:latin typeface="Calibri" pitchFamily="34" charset="0"/>
                <a:cs typeface="Calibri" pitchFamily="34" charset="0"/>
              </a:rPr>
              <a:t>12</a:t>
            </a:r>
            <a:r>
              <a:rPr lang="ar-KW" sz="900" dirty="0" smtClean="0">
                <a:latin typeface="Calibri" pitchFamily="34" charset="0"/>
              </a:rPr>
              <a:t>البخاري : الشركة (2488) , ومسلم : الأضاحي (1968), والترمذي: الأحكام والفوائد (1491), والنسائي: الضحايا (4410), وأبو داود: الضحايا (2821), وأحمد (3/463</a:t>
            </a:r>
            <a:r>
              <a:rPr lang="en-US" sz="900" dirty="0" smtClean="0">
                <a:latin typeface="Calibri" pitchFamily="34" charset="0"/>
                <a:cs typeface="Calibri" pitchFamily="34" charset="0"/>
              </a:rPr>
              <a:t>).</a:t>
            </a:r>
          </a:p>
          <a:p>
            <a:pPr>
              <a:spcAft>
                <a:spcPts val="600"/>
              </a:spcAft>
              <a:defRPr/>
            </a:pPr>
            <a:r>
              <a:rPr lang="en-US" sz="900" baseline="30000" dirty="0" smtClean="0">
                <a:latin typeface="Calibri" pitchFamily="34" charset="0"/>
                <a:cs typeface="Calibri" pitchFamily="34" charset="0"/>
              </a:rPr>
              <a:t>13</a:t>
            </a:r>
            <a:r>
              <a:rPr lang="en-US" sz="900" dirty="0" smtClean="0">
                <a:latin typeface="Calibri" pitchFamily="34" charset="0"/>
                <a:cs typeface="Calibri" pitchFamily="34" charset="0"/>
              </a:rPr>
              <a:t>Zabh </a:t>
            </a:r>
            <a:r>
              <a:rPr lang="en-US" sz="900" dirty="0" err="1" smtClean="0">
                <a:latin typeface="Calibri" pitchFamily="34" charset="0"/>
                <a:cs typeface="Calibri" pitchFamily="34" charset="0"/>
              </a:rPr>
              <a:t>Halal</a:t>
            </a:r>
            <a:r>
              <a:rPr lang="en-US" sz="900" dirty="0" smtClean="0">
                <a:latin typeface="Calibri" pitchFamily="34" charset="0"/>
                <a:cs typeface="Calibri" pitchFamily="34" charset="0"/>
              </a:rPr>
              <a:t> VS. Stunning Method, By:  Dr </a:t>
            </a:r>
            <a:r>
              <a:rPr lang="en-US" sz="900" dirty="0" err="1" smtClean="0">
                <a:latin typeface="Calibri" pitchFamily="34" charset="0"/>
                <a:cs typeface="Calibri" pitchFamily="34" charset="0"/>
              </a:rPr>
              <a:t>Jawad</a:t>
            </a:r>
            <a:r>
              <a:rPr lang="en-US" sz="900" dirty="0" smtClean="0">
                <a:latin typeface="Calibri" pitchFamily="34" charset="0"/>
                <a:cs typeface="Calibri" pitchFamily="34" charset="0"/>
              </a:rPr>
              <a:t> </a:t>
            </a:r>
            <a:r>
              <a:rPr lang="en-US" sz="900" dirty="0" err="1" smtClean="0">
                <a:latin typeface="Calibri" pitchFamily="34" charset="0"/>
                <a:cs typeface="Calibri" pitchFamily="34" charset="0"/>
              </a:rPr>
              <a:t>Hidmi</a:t>
            </a:r>
            <a:r>
              <a:rPr lang="en-US" sz="900" dirty="0" smtClean="0">
                <a:latin typeface="Calibri" pitchFamily="34" charset="0"/>
                <a:cs typeface="Calibri" pitchFamily="34" charset="0"/>
              </a:rPr>
              <a:t> (PhD)</a:t>
            </a:r>
          </a:p>
          <a:p>
            <a:pPr>
              <a:defRPr/>
            </a:pPr>
            <a:r>
              <a:rPr lang="en-US" sz="900" dirty="0" smtClean="0">
                <a:latin typeface="Calibri" pitchFamily="34" charset="0"/>
                <a:cs typeface="Calibri" pitchFamily="34" charset="0"/>
                <a:hlinkClick r:id="rId5"/>
              </a:rPr>
              <a:t>http://azkahalal.files.wordpress.com/2013/02/arabic_version_of_halal_culture_presentation_2013.pdf</a:t>
            </a:r>
            <a:endParaRPr lang="ar-KW" sz="900" dirty="0" smtClean="0">
              <a:latin typeface="Calibri" pitchFamily="34" charset="0"/>
              <a:cs typeface="Times New Roman" pitchFamily="18" charset="0"/>
            </a:endParaRPr>
          </a:p>
          <a:p>
            <a:pPr>
              <a:defRPr/>
            </a:pPr>
            <a:r>
              <a:rPr lang="en-US" sz="900" dirty="0" smtClean="0">
                <a:latin typeface="Calibri" pitchFamily="34" charset="0"/>
                <a:cs typeface="Calibri" pitchFamily="34" charset="0"/>
                <a:hlinkClick r:id="rId6"/>
              </a:rPr>
              <a:t>http://azkahalal.files.wordpress.com/2012/06/gimdes-2012_dr-hani-al-mazeedi1.pdf</a:t>
            </a:r>
            <a:endParaRPr lang="ar-KW" sz="900" dirty="0" smtClean="0">
              <a:latin typeface="Calibri" pitchFamily="34" charset="0"/>
            </a:endParaRPr>
          </a:p>
          <a:p>
            <a:pPr>
              <a:defRPr/>
            </a:pPr>
            <a:r>
              <a:rPr lang="en-US" sz="900" dirty="0" smtClean="0">
                <a:latin typeface="Calibri" pitchFamily="34" charset="0"/>
                <a:cs typeface="Calibri" pitchFamily="34" charset="0"/>
                <a:hlinkClick r:id="rId7"/>
              </a:rPr>
              <a:t>http://www.asidcom.org/IMG/pdf/L20-_Hani_M-_Al-Mazeedi_Arabic_English_2.pdf</a:t>
            </a:r>
            <a:endParaRPr lang="ar-KW" sz="900" dirty="0" smtClean="0">
              <a:latin typeface="Calibri" pitchFamily="34" charset="0"/>
            </a:endParaRPr>
          </a:p>
          <a:p>
            <a:pPr>
              <a:defRPr/>
            </a:pPr>
            <a:r>
              <a:rPr lang="en-US" sz="900" dirty="0" smtClean="0">
                <a:latin typeface="Calibri" pitchFamily="34" charset="0"/>
                <a:cs typeface="Calibri" pitchFamily="34" charset="0"/>
                <a:hlinkClick r:id="rId8"/>
              </a:rPr>
              <a:t>http://www.asidcom.org/IMG/pdf/L1-_Darhim_Dali_Hashsim.pdf</a:t>
            </a:r>
            <a:endParaRPr lang="ar-KW" sz="900" dirty="0" smtClean="0">
              <a:latin typeface="Calibri" pitchFamily="34" charset="0"/>
            </a:endParaRPr>
          </a:p>
          <a:p>
            <a:pPr>
              <a:defRPr/>
            </a:pPr>
            <a:r>
              <a:rPr lang="en-US" sz="900" dirty="0" smtClean="0">
                <a:latin typeface="Calibri" pitchFamily="34" charset="0"/>
                <a:cs typeface="Calibri" pitchFamily="34" charset="0"/>
                <a:hlinkClick r:id="rId9"/>
              </a:rPr>
              <a:t>http://www.asidcom.org/IMG/pdf/L26-_Dr-_Irfan_Sungkar.pdf</a:t>
            </a:r>
            <a:endParaRPr lang="ar-KW" sz="900" dirty="0" smtClean="0">
              <a:latin typeface="Calibri" pitchFamily="34" charset="0"/>
            </a:endParaRPr>
          </a:p>
          <a:p>
            <a:pPr>
              <a:defRPr/>
            </a:pPr>
            <a:r>
              <a:rPr lang="en-US" sz="900" dirty="0" smtClean="0">
                <a:latin typeface="Calibri" pitchFamily="34" charset="0"/>
                <a:cs typeface="Calibri" pitchFamily="34" charset="0"/>
                <a:hlinkClick r:id="rId10"/>
              </a:rPr>
              <a:t>http://azkahalal.files.wordpress.com/2014/05/kisr-halal-2014-mariam-abdulatif.pdf</a:t>
            </a:r>
            <a:endParaRPr lang="en-US" sz="9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http://www.trekzone.ca/files/images/GreenAppleFacts.jpg"/>
          <p:cNvPicPr>
            <a:picLocks noChangeAspect="1" noChangeArrowheads="1"/>
          </p:cNvPicPr>
          <p:nvPr/>
        </p:nvPicPr>
        <p:blipFill>
          <a:blip r:embed="rId2"/>
          <a:srcRect/>
          <a:stretch>
            <a:fillRect/>
          </a:stretch>
        </p:blipFill>
        <p:spPr bwMode="auto">
          <a:xfrm>
            <a:off x="904912" y="844550"/>
            <a:ext cx="2054225" cy="1752600"/>
          </a:xfrm>
          <a:prstGeom prst="rect">
            <a:avLst/>
          </a:prstGeom>
          <a:noFill/>
          <a:ln w="9525">
            <a:noFill/>
            <a:miter lim="800000"/>
            <a:headEnd/>
            <a:tailEnd/>
          </a:ln>
        </p:spPr>
      </p:pic>
      <p:pic>
        <p:nvPicPr>
          <p:cNvPr id="15" name="Picture 10" descr="4"/>
          <p:cNvPicPr>
            <a:picLocks noChangeAspect="1" noChangeArrowheads="1"/>
          </p:cNvPicPr>
          <p:nvPr/>
        </p:nvPicPr>
        <p:blipFill>
          <a:blip r:embed="rId3"/>
          <a:srcRect/>
          <a:stretch>
            <a:fillRect/>
          </a:stretch>
        </p:blipFill>
        <p:spPr bwMode="auto">
          <a:xfrm>
            <a:off x="4410112" y="6350"/>
            <a:ext cx="5448300" cy="6845300"/>
          </a:xfrm>
          <a:prstGeom prst="rect">
            <a:avLst/>
          </a:prstGeom>
          <a:noFill/>
          <a:ln w="28575">
            <a:noFill/>
            <a:miter lim="800000"/>
            <a:headEnd/>
            <a:tailEnd/>
          </a:ln>
        </p:spPr>
      </p:pic>
      <p:sp>
        <p:nvSpPr>
          <p:cNvPr id="20" name="Text Box 4"/>
          <p:cNvSpPr txBox="1">
            <a:spLocks noChangeArrowheads="1"/>
          </p:cNvSpPr>
          <p:nvPr/>
        </p:nvSpPr>
        <p:spPr bwMode="auto">
          <a:xfrm>
            <a:off x="219112" y="2574925"/>
            <a:ext cx="3429000" cy="708025"/>
          </a:xfrm>
          <a:prstGeom prst="rect">
            <a:avLst/>
          </a:prstGeom>
          <a:noFill/>
          <a:ln w="254000">
            <a:noFill/>
            <a:miter lim="800000"/>
            <a:headEnd/>
            <a:tailEnd/>
          </a:ln>
        </p:spPr>
        <p:txBody>
          <a:bodyPr>
            <a:spAutoFit/>
          </a:bodyPr>
          <a:lstStyle/>
          <a:p>
            <a:pPr algn="ctr" rtl="1"/>
            <a:r>
              <a:rPr lang="ar-SA" sz="2000">
                <a:solidFill>
                  <a:srgbClr val="0070C0"/>
                </a:solidFill>
                <a:latin typeface="Calibri" pitchFamily="34" charset="0"/>
                <a:ea typeface="MS PGothic" pitchFamily="34" charset="-128"/>
                <a:cs typeface="Simplified Arabic" pitchFamily="18" charset="-78"/>
              </a:rPr>
              <a:t>سبحنك اللهم وبحمدك أشهد أن لا إله إلا أنت، أستغفرك وأتوب إليك</a:t>
            </a:r>
            <a:endParaRPr lang="en-US" sz="2000">
              <a:solidFill>
                <a:srgbClr val="0070C0"/>
              </a:solidFill>
              <a:latin typeface="Calibri" pitchFamily="34" charset="0"/>
              <a:ea typeface="MS PGothic" pitchFamily="34" charset="-128"/>
              <a:cs typeface="Calibri" pitchFamily="34" charset="0"/>
            </a:endParaRPr>
          </a:p>
        </p:txBody>
      </p:sp>
      <p:sp>
        <p:nvSpPr>
          <p:cNvPr id="21" name="Text Box 70"/>
          <p:cNvSpPr txBox="1">
            <a:spLocks noChangeArrowheads="1"/>
          </p:cNvSpPr>
          <p:nvPr/>
        </p:nvSpPr>
        <p:spPr bwMode="auto">
          <a:xfrm>
            <a:off x="-9488" y="3348038"/>
            <a:ext cx="4191000" cy="831850"/>
          </a:xfrm>
          <a:prstGeom prst="rect">
            <a:avLst/>
          </a:prstGeom>
          <a:noFill/>
          <a:ln w="254000">
            <a:noFill/>
            <a:miter lim="800000"/>
            <a:headEnd/>
            <a:tailEnd/>
          </a:ln>
        </p:spPr>
        <p:txBody>
          <a:bodyPr>
            <a:spAutoFit/>
          </a:bodyPr>
          <a:lstStyle/>
          <a:p>
            <a:pPr algn="ctr"/>
            <a:r>
              <a:rPr lang="en-US" sz="2400">
                <a:solidFill>
                  <a:srgbClr val="0070C0"/>
                </a:solidFill>
                <a:latin typeface="Calibri" pitchFamily="34" charset="0"/>
                <a:ea typeface="MS PGothic" pitchFamily="34" charset="-128"/>
                <a:cs typeface="Calibri" pitchFamily="34" charset="0"/>
                <a:hlinkClick r:id="rId4"/>
              </a:rPr>
              <a:t>mazeedi@hotmail.com</a:t>
            </a:r>
            <a:endParaRPr lang="en-US" sz="2400">
              <a:solidFill>
                <a:srgbClr val="0070C0"/>
              </a:solidFill>
              <a:latin typeface="Calibri" pitchFamily="34" charset="0"/>
              <a:ea typeface="MS PGothic" pitchFamily="34" charset="-128"/>
              <a:cs typeface="Calibri" pitchFamily="34" charset="0"/>
            </a:endParaRPr>
          </a:p>
          <a:p>
            <a:pPr algn="ctr"/>
            <a:r>
              <a:rPr lang="en-US" sz="2400">
                <a:solidFill>
                  <a:srgbClr val="0070C0"/>
                </a:solidFill>
                <a:latin typeface="Calibri" pitchFamily="34" charset="0"/>
                <a:ea typeface="MS PGothic" pitchFamily="34" charset="-128"/>
                <a:cs typeface="Calibri" pitchFamily="34" charset="0"/>
              </a:rPr>
              <a:t>0096597498500</a:t>
            </a:r>
          </a:p>
        </p:txBody>
      </p:sp>
      <p:sp>
        <p:nvSpPr>
          <p:cNvPr id="22" name="Text Box 79"/>
          <p:cNvSpPr txBox="1">
            <a:spLocks noChangeArrowheads="1"/>
          </p:cNvSpPr>
          <p:nvPr/>
        </p:nvSpPr>
        <p:spPr bwMode="auto">
          <a:xfrm>
            <a:off x="504862" y="4251325"/>
            <a:ext cx="3752850" cy="646113"/>
          </a:xfrm>
          <a:prstGeom prst="rect">
            <a:avLst/>
          </a:prstGeom>
          <a:noFill/>
          <a:ln w="76200">
            <a:noFill/>
            <a:miter lim="800000"/>
            <a:headEnd/>
            <a:tailEnd/>
          </a:ln>
        </p:spPr>
        <p:txBody>
          <a:bodyPr>
            <a:spAutoFit/>
          </a:bodyPr>
          <a:lstStyle/>
          <a:p>
            <a:pPr algn="ctr" rtl="1"/>
            <a:r>
              <a:rPr lang="ar-KW">
                <a:solidFill>
                  <a:srgbClr val="0070C0"/>
                </a:solidFill>
                <a:latin typeface="Calibri" pitchFamily="34" charset="0"/>
                <a:ea typeface="MS PGothic" pitchFamily="34" charset="-128"/>
                <a:cs typeface="Simplified Arabic" pitchFamily="18" charset="-78"/>
              </a:rPr>
              <a:t>د. هاني منصور المزيدي </a:t>
            </a:r>
          </a:p>
          <a:p>
            <a:pPr algn="ctr"/>
            <a:r>
              <a:rPr lang="ar-KW">
                <a:solidFill>
                  <a:srgbClr val="0070C0"/>
                </a:solidFill>
                <a:latin typeface="Calibri" pitchFamily="34" charset="0"/>
                <a:ea typeface="MS PGothic" pitchFamily="34" charset="-128"/>
                <a:cs typeface="Simplified Arabic" pitchFamily="18" charset="-78"/>
              </a:rPr>
              <a:t>مع الأخ أمجد محبوب في أستراليا سنة 1981</a:t>
            </a:r>
            <a:endParaRPr lang="en-US">
              <a:solidFill>
                <a:srgbClr val="0070C0"/>
              </a:solidFill>
              <a:latin typeface="Calibri" pitchFamily="34" charset="0"/>
              <a:ea typeface="MS PGothic" pitchFamily="34" charset="-128"/>
              <a:cs typeface="Calibri" pitchFamily="34" charset="0"/>
            </a:endParaRPr>
          </a:p>
        </p:txBody>
      </p:sp>
      <p:sp>
        <p:nvSpPr>
          <p:cNvPr id="23" name="Rectangle 8"/>
          <p:cNvSpPr>
            <a:spLocks noChangeArrowheads="1"/>
          </p:cNvSpPr>
          <p:nvPr/>
        </p:nvSpPr>
        <p:spPr bwMode="auto">
          <a:xfrm>
            <a:off x="504862" y="5187950"/>
            <a:ext cx="3505200" cy="923925"/>
          </a:xfrm>
          <a:prstGeom prst="rect">
            <a:avLst/>
          </a:prstGeom>
          <a:noFill/>
          <a:ln w="9525">
            <a:noFill/>
            <a:miter lim="800000"/>
            <a:headEnd/>
            <a:tailEnd/>
          </a:ln>
        </p:spPr>
        <p:txBody>
          <a:bodyPr>
            <a:spAutoFit/>
          </a:bodyPr>
          <a:lstStyle/>
          <a:p>
            <a:r>
              <a:rPr lang="en-US">
                <a:solidFill>
                  <a:srgbClr val="0070C0"/>
                </a:solidFill>
                <a:latin typeface="Calibri" pitchFamily="34" charset="0"/>
                <a:ea typeface="MS PGothic" pitchFamily="34" charset="-128"/>
                <a:cs typeface="Calibri" pitchFamily="34" charset="0"/>
              </a:rPr>
              <a:t>Dr. Hani Mansour Al-Mazeedi</a:t>
            </a:r>
          </a:p>
          <a:p>
            <a:pPr algn="ctr"/>
            <a:r>
              <a:rPr lang="en-US">
                <a:solidFill>
                  <a:srgbClr val="0070C0"/>
                </a:solidFill>
                <a:latin typeface="Calibri" pitchFamily="34" charset="0"/>
                <a:ea typeface="MS PGothic" pitchFamily="34" charset="-128"/>
                <a:cs typeface="Calibri" pitchFamily="34" charset="0"/>
              </a:rPr>
              <a:t>With brother Amjad Mahboob in Australia in 1981</a:t>
            </a:r>
          </a:p>
        </p:txBody>
      </p:sp>
      <p:sp>
        <p:nvSpPr>
          <p:cNvPr id="24" name="Title 1"/>
          <p:cNvSpPr txBox="1">
            <a:spLocks/>
          </p:cNvSpPr>
          <p:nvPr/>
        </p:nvSpPr>
        <p:spPr bwMode="auto">
          <a:xfrm>
            <a:off x="295312" y="82550"/>
            <a:ext cx="3810000" cy="762000"/>
          </a:xfrm>
          <a:prstGeom prst="rect">
            <a:avLst/>
          </a:prstGeom>
          <a:noFill/>
          <a:ln w="9525">
            <a:noFill/>
            <a:miter lim="800000"/>
            <a:headEnd/>
            <a:tailEnd/>
          </a:ln>
        </p:spPr>
        <p:txBody>
          <a:bodyPr/>
          <a:lstStyle/>
          <a:p>
            <a:pPr algn="ctr"/>
            <a:r>
              <a:rPr lang="ar-KW" sz="4400">
                <a:latin typeface="Calibri" pitchFamily="34" charset="0"/>
                <a:ea typeface="MS PGothic" pitchFamily="34" charset="-128"/>
              </a:rPr>
              <a:t>شكراً لاستماعكم</a:t>
            </a:r>
            <a:endParaRPr lang="en-US" sz="4400">
              <a:latin typeface="Calibri" pitchFamily="34" charset="0"/>
              <a:ea typeface="MS PGothic" pitchFamily="34" charset="-128"/>
              <a:cs typeface="Calibri" pitchFamily="34" charset="0"/>
            </a:endParaRPr>
          </a:p>
        </p:txBody>
      </p:sp>
      <p:sp>
        <p:nvSpPr>
          <p:cNvPr id="25" name="Rectangle 2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lal Sciences Academy - Transparency.png"/>
          <p:cNvPicPr>
            <a:picLocks noChangeAspect="1"/>
          </p:cNvPicPr>
          <p:nvPr/>
        </p:nvPicPr>
        <p:blipFill>
          <a:blip r:embed="rId2" cstate="print"/>
          <a:stretch>
            <a:fillRect/>
          </a:stretch>
        </p:blipFill>
        <p:spPr>
          <a:xfrm>
            <a:off x="2143108" y="2114114"/>
            <a:ext cx="4752000" cy="1516890"/>
          </a:xfrm>
          <a:prstGeom prst="rect">
            <a:avLst/>
          </a:prstGeom>
        </p:spPr>
      </p:pic>
      <p:sp>
        <p:nvSpPr>
          <p:cNvPr id="9" name="TextBox 8"/>
          <p:cNvSpPr txBox="1"/>
          <p:nvPr/>
        </p:nvSpPr>
        <p:spPr>
          <a:xfrm>
            <a:off x="2857488" y="4131238"/>
            <a:ext cx="3298275" cy="369332"/>
          </a:xfrm>
          <a:prstGeom prst="rect">
            <a:avLst/>
          </a:prstGeom>
          <a:noFill/>
        </p:spPr>
        <p:txBody>
          <a:bodyPr wrap="none" rtlCol="0">
            <a:spAutoFit/>
          </a:bodyPr>
          <a:lstStyle/>
          <a:p>
            <a:r>
              <a:rPr lang="en-IN" dirty="0" smtClean="0"/>
              <a:t>www.HalalSciencesAcademy.com</a:t>
            </a:r>
            <a:endParaRPr lang="en-IN" dirty="0"/>
          </a:p>
        </p:txBody>
      </p:sp>
      <p:sp>
        <p:nvSpPr>
          <p:cNvPr id="10" name="TextBox 9"/>
          <p:cNvSpPr txBox="1"/>
          <p:nvPr/>
        </p:nvSpPr>
        <p:spPr>
          <a:xfrm>
            <a:off x="1643042" y="5786454"/>
            <a:ext cx="5898859" cy="369332"/>
          </a:xfrm>
          <a:prstGeom prst="rect">
            <a:avLst/>
          </a:prstGeom>
          <a:noFill/>
        </p:spPr>
        <p:txBody>
          <a:bodyPr wrap="none" rtlCol="0">
            <a:spAutoFit/>
          </a:bodyPr>
          <a:lstStyle/>
          <a:p>
            <a:r>
              <a:rPr lang="en-IN" dirty="0" smtClean="0"/>
              <a:t>Trademarks, icons, images belong to their respective owners.</a:t>
            </a:r>
            <a:endParaRPr lang="en-IN" dirty="0"/>
          </a:p>
        </p:txBody>
      </p:sp>
      <p:sp>
        <p:nvSpPr>
          <p:cNvPr id="11" name="TextBox 12"/>
          <p:cNvSpPr txBox="1"/>
          <p:nvPr/>
        </p:nvSpPr>
        <p:spPr>
          <a:xfrm>
            <a:off x="342899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0174"/>
            <a:ext cx="8229600" cy="4525963"/>
          </a:xfrm>
        </p:spPr>
        <p:txBody>
          <a:bodyPr>
            <a:noAutofit/>
          </a:bodyPr>
          <a:lstStyle/>
          <a:p>
            <a:pPr algn="just">
              <a:lnSpc>
                <a:spcPct val="150000"/>
              </a:lnSpc>
              <a:buFont typeface="Arial" charset="0"/>
              <a:buChar char="•"/>
            </a:pPr>
            <a:r>
              <a:rPr lang="en-US" sz="2400" dirty="0" smtClean="0">
                <a:latin typeface="Calibri" pitchFamily="34" charset="0"/>
              </a:rPr>
              <a:t>There are individuals who believe that Islamic doctrine and faith have nothing to do with products that seek legitimate control, and there is no need to make any claim that the product is “</a:t>
            </a:r>
            <a:r>
              <a:rPr lang="en-US" sz="2400" dirty="0" err="1" smtClean="0">
                <a:latin typeface="Calibri" pitchFamily="34" charset="0"/>
              </a:rPr>
              <a:t>Halal</a:t>
            </a:r>
            <a:r>
              <a:rPr lang="en-US" sz="2400" dirty="0" smtClean="0">
                <a:latin typeface="Calibri" pitchFamily="34" charset="0"/>
              </a:rPr>
              <a:t>".</a:t>
            </a:r>
          </a:p>
          <a:p>
            <a:pPr algn="just">
              <a:lnSpc>
                <a:spcPct val="150000"/>
              </a:lnSpc>
              <a:buFont typeface="Arial" charset="0"/>
              <a:buChar char="•"/>
            </a:pPr>
            <a:r>
              <a:rPr lang="en-US" sz="2400" dirty="0" smtClean="0">
                <a:latin typeface="Calibri" pitchFamily="34" charset="0"/>
              </a:rPr>
              <a:t>This is a false belief, especially in this era, in which the origins of product’s ingredients and methods of productions are diversified and are from mix countries with different cultures and beliefs.</a:t>
            </a:r>
            <a:endParaRPr lang="ar-KW" sz="2400" dirty="0" smtClean="0">
              <a:latin typeface="Calibri" pitchFamily="34" charset="0"/>
              <a:cs typeface="Simplified Arabic" pitchFamily="18" charset="-78"/>
            </a:endParaRPr>
          </a:p>
          <a:p>
            <a:pPr algn="just">
              <a:lnSpc>
                <a:spcPct val="150000"/>
              </a:lnSpc>
              <a:buFont typeface="Arial" charset="0"/>
              <a:buChar char="•"/>
            </a:pPr>
            <a:endParaRPr lang="en-US" sz="2400" dirty="0">
              <a:latin typeface="Calibri" pitchFamily="34" charset="0"/>
            </a:endParaRPr>
          </a:p>
        </p:txBody>
      </p:sp>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r>
              <a:rPr lang="en-US" sz="3200" dirty="0" smtClean="0">
                <a:solidFill>
                  <a:schemeClr val="tx1">
                    <a:lumMod val="65000"/>
                    <a:lumOff val="35000"/>
                  </a:schemeClr>
                </a:solidFill>
                <a:latin typeface="Calibri" pitchFamily="34" charset="0"/>
              </a:rPr>
              <a:t>Why there is an interest in the subject of </a:t>
            </a:r>
            <a:r>
              <a:rPr lang="en-US" sz="3200" dirty="0" err="1" smtClean="0">
                <a:solidFill>
                  <a:schemeClr val="tx1">
                    <a:lumMod val="65000"/>
                    <a:lumOff val="35000"/>
                  </a:schemeClr>
                </a:solidFill>
                <a:latin typeface="Calibri" pitchFamily="34" charset="0"/>
              </a:rPr>
              <a:t>Halal</a:t>
            </a:r>
            <a:endParaRPr lang="en-US" sz="3200" dirty="0">
              <a:solidFill>
                <a:schemeClr val="tx1">
                  <a:lumMod val="65000"/>
                  <a:lumOff val="35000"/>
                </a:schemeClr>
              </a:solidFill>
              <a:latin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0174"/>
            <a:ext cx="8229600" cy="4525963"/>
          </a:xfrm>
        </p:spPr>
        <p:txBody>
          <a:bodyPr>
            <a:noAutofit/>
          </a:bodyPr>
          <a:lstStyle/>
          <a:p>
            <a:pPr algn="just">
              <a:lnSpc>
                <a:spcPct val="200000"/>
              </a:lnSpc>
              <a:buFont typeface="Arial" charset="0"/>
              <a:buChar char="•"/>
            </a:pPr>
            <a:r>
              <a:rPr lang="en-US" sz="2000" dirty="0" smtClean="0">
                <a:latin typeface="Calibri" pitchFamily="34" charset="0"/>
              </a:rPr>
              <a:t>And because the of beliefs of these non-Muslim countries, the teachings of their corrupt doctrines come to us through the ingredients and productions methods that are contrary to the teachings of our true non corrupt religion.</a:t>
            </a:r>
          </a:p>
          <a:p>
            <a:pPr algn="just">
              <a:lnSpc>
                <a:spcPct val="200000"/>
              </a:lnSpc>
              <a:buFont typeface="Arial" charset="0"/>
              <a:buChar char="•"/>
            </a:pPr>
            <a:r>
              <a:rPr lang="en-US" sz="2000" dirty="0" smtClean="0">
                <a:latin typeface="Calibri" pitchFamily="34" charset="0"/>
              </a:rPr>
              <a:t>Finally, because of the universality of products (their sources from around the world), making such claims “</a:t>
            </a:r>
            <a:r>
              <a:rPr lang="en-US" sz="2000" dirty="0" err="1" smtClean="0">
                <a:latin typeface="Calibri" pitchFamily="34" charset="0"/>
              </a:rPr>
              <a:t>Halal</a:t>
            </a:r>
            <a:r>
              <a:rPr lang="en-US" sz="2000" dirty="0" smtClean="0">
                <a:latin typeface="Calibri" pitchFamily="34" charset="0"/>
              </a:rPr>
              <a:t>" has become a necessity.</a:t>
            </a:r>
          </a:p>
          <a:p>
            <a:pPr algn="just">
              <a:lnSpc>
                <a:spcPct val="200000"/>
              </a:lnSpc>
              <a:buFont typeface="Arial" charset="0"/>
              <a:buChar char="•"/>
            </a:pPr>
            <a:endParaRPr lang="en-US" sz="2000" dirty="0">
              <a:latin typeface="Calibri" pitchFamily="34" charset="0"/>
            </a:endParaRPr>
          </a:p>
        </p:txBody>
      </p:sp>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r>
              <a:rPr lang="en-US" sz="3200" dirty="0" smtClean="0">
                <a:solidFill>
                  <a:schemeClr val="tx1">
                    <a:lumMod val="65000"/>
                    <a:lumOff val="35000"/>
                  </a:schemeClr>
                </a:solidFill>
                <a:latin typeface="Calibri" pitchFamily="34" charset="0"/>
              </a:rPr>
              <a:t>Why there is an interest in the subject of </a:t>
            </a:r>
            <a:r>
              <a:rPr lang="en-US" sz="3200" dirty="0" err="1" smtClean="0">
                <a:solidFill>
                  <a:schemeClr val="tx1">
                    <a:lumMod val="65000"/>
                    <a:lumOff val="35000"/>
                  </a:schemeClr>
                </a:solidFill>
                <a:latin typeface="Calibri" pitchFamily="34" charset="0"/>
              </a:rPr>
              <a:t>Halal</a:t>
            </a:r>
            <a:endParaRPr lang="en-US" sz="3200" dirty="0">
              <a:solidFill>
                <a:schemeClr val="tx1">
                  <a:lumMod val="65000"/>
                  <a:lumOff val="35000"/>
                </a:schemeClr>
              </a:solidFill>
              <a:latin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r>
              <a:rPr lang="en-US" sz="3200" dirty="0" smtClean="0">
                <a:solidFill>
                  <a:schemeClr val="tx1">
                    <a:lumMod val="65000"/>
                    <a:lumOff val="35000"/>
                  </a:schemeClr>
                </a:solidFill>
                <a:latin typeface="Calibri" pitchFamily="34" charset="0"/>
              </a:rPr>
              <a:t>Religious requirements</a:t>
            </a:r>
            <a:endParaRPr lang="en-US" sz="3200" dirty="0">
              <a:solidFill>
                <a:schemeClr val="tx1">
                  <a:lumMod val="65000"/>
                  <a:lumOff val="35000"/>
                </a:schemeClr>
              </a:solidFill>
              <a:latin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11" name="Rectangle 4"/>
          <p:cNvSpPr>
            <a:spLocks noChangeArrowheads="1"/>
          </p:cNvSpPr>
          <p:nvPr/>
        </p:nvSpPr>
        <p:spPr bwMode="auto">
          <a:xfrm>
            <a:off x="304800" y="1258882"/>
            <a:ext cx="7358063" cy="1384300"/>
          </a:xfrm>
          <a:prstGeom prst="rect">
            <a:avLst/>
          </a:prstGeom>
          <a:noFill/>
          <a:ln w="9525">
            <a:noFill/>
            <a:miter lim="800000"/>
            <a:headEnd/>
            <a:tailEnd/>
          </a:ln>
        </p:spPr>
        <p:txBody>
          <a:bodyPr>
            <a:spAutoFit/>
          </a:bodyPr>
          <a:lstStyle/>
          <a:p>
            <a:pPr algn="just">
              <a:lnSpc>
                <a:spcPct val="150000"/>
              </a:lnSpc>
            </a:pPr>
            <a:r>
              <a:rPr lang="en-US" sz="2800" b="0" dirty="0">
                <a:latin typeface="Calibri" pitchFamily="34" charset="0"/>
              </a:rPr>
              <a:t>Religious requirements on food are well expressed by prominent divine </a:t>
            </a:r>
            <a:r>
              <a:rPr lang="en-US" sz="2800" b="0" u="sng" dirty="0">
                <a:solidFill>
                  <a:srgbClr val="FF0000"/>
                </a:solidFill>
                <a:latin typeface="Calibri" pitchFamily="34" charset="0"/>
              </a:rPr>
              <a:t>religions</a:t>
            </a:r>
            <a:r>
              <a:rPr lang="en-US" sz="2800" b="0" dirty="0">
                <a:latin typeface="Calibri" pitchFamily="34" charset="0"/>
              </a:rPr>
              <a:t>:</a:t>
            </a:r>
          </a:p>
        </p:txBody>
      </p:sp>
      <p:pic>
        <p:nvPicPr>
          <p:cNvPr id="13" name="Picture 5"/>
          <p:cNvPicPr>
            <a:picLocks noChangeAspect="1" noChangeArrowheads="1"/>
          </p:cNvPicPr>
          <p:nvPr/>
        </p:nvPicPr>
        <p:blipFill>
          <a:blip r:embed="rId3" cstate="print"/>
          <a:srcRect/>
          <a:stretch>
            <a:fillRect/>
          </a:stretch>
        </p:blipFill>
        <p:spPr bwMode="auto">
          <a:xfrm>
            <a:off x="8006842" y="1207116"/>
            <a:ext cx="780000" cy="936000"/>
          </a:xfrm>
          <a:prstGeom prst="rect">
            <a:avLst/>
          </a:prstGeom>
          <a:noFill/>
          <a:ln w="9525">
            <a:noFill/>
            <a:miter lim="800000"/>
            <a:headEnd/>
            <a:tailEnd/>
          </a:ln>
        </p:spPr>
      </p:pic>
      <p:sp>
        <p:nvSpPr>
          <p:cNvPr id="14" name="Rectangle 11"/>
          <p:cNvSpPr>
            <a:spLocks noChangeArrowheads="1"/>
          </p:cNvSpPr>
          <p:nvPr/>
        </p:nvSpPr>
        <p:spPr bwMode="auto">
          <a:xfrm>
            <a:off x="7810500" y="2233606"/>
            <a:ext cx="1181100" cy="338138"/>
          </a:xfrm>
          <a:prstGeom prst="rect">
            <a:avLst/>
          </a:prstGeom>
          <a:solidFill>
            <a:srgbClr val="FF0000"/>
          </a:solidFill>
          <a:ln w="28575">
            <a:solidFill>
              <a:schemeClr val="tx1"/>
            </a:solidFill>
            <a:miter lim="800000"/>
            <a:headEnd/>
            <a:tailEnd/>
          </a:ln>
        </p:spPr>
        <p:txBody>
          <a:bodyPr>
            <a:spAutoFit/>
          </a:bodyPr>
          <a:lstStyle/>
          <a:p>
            <a:pPr algn="ctr"/>
            <a:r>
              <a:rPr lang="en-US" sz="1600">
                <a:solidFill>
                  <a:schemeClr val="bg1"/>
                </a:solidFill>
                <a:latin typeface="Calibri" pitchFamily="34" charset="0"/>
              </a:rPr>
              <a:t>Islam</a:t>
            </a:r>
          </a:p>
        </p:txBody>
      </p:sp>
      <p:sp>
        <p:nvSpPr>
          <p:cNvPr id="15" name="Rectangle 11"/>
          <p:cNvSpPr>
            <a:spLocks noChangeArrowheads="1"/>
          </p:cNvSpPr>
          <p:nvPr/>
        </p:nvSpPr>
        <p:spPr bwMode="auto">
          <a:xfrm>
            <a:off x="7810500" y="3130551"/>
            <a:ext cx="1181100" cy="369887"/>
          </a:xfrm>
          <a:prstGeom prst="rect">
            <a:avLst/>
          </a:prstGeom>
          <a:solidFill>
            <a:srgbClr val="FF0000"/>
          </a:solidFill>
          <a:ln w="28575">
            <a:solidFill>
              <a:schemeClr val="tx1"/>
            </a:solidFill>
            <a:miter lim="800000"/>
            <a:headEnd/>
            <a:tailEnd/>
          </a:ln>
        </p:spPr>
        <p:txBody>
          <a:bodyPr>
            <a:spAutoFit/>
          </a:bodyPr>
          <a:lstStyle/>
          <a:p>
            <a:pPr algn="ctr"/>
            <a:r>
              <a:rPr lang="en-US">
                <a:solidFill>
                  <a:schemeClr val="bg1"/>
                </a:solidFill>
                <a:latin typeface="Calibri" pitchFamily="34" charset="0"/>
              </a:rPr>
              <a:t>Judaism</a:t>
            </a:r>
          </a:p>
        </p:txBody>
      </p:sp>
      <p:sp>
        <p:nvSpPr>
          <p:cNvPr id="16" name="Rectangle 11"/>
          <p:cNvSpPr>
            <a:spLocks noChangeArrowheads="1"/>
          </p:cNvSpPr>
          <p:nvPr/>
        </p:nvSpPr>
        <p:spPr bwMode="auto">
          <a:xfrm>
            <a:off x="7810500" y="2692397"/>
            <a:ext cx="1181100" cy="307975"/>
          </a:xfrm>
          <a:prstGeom prst="rect">
            <a:avLst/>
          </a:prstGeom>
          <a:solidFill>
            <a:srgbClr val="FF0000"/>
          </a:solidFill>
          <a:ln w="28575">
            <a:solidFill>
              <a:schemeClr val="tx1"/>
            </a:solidFill>
            <a:miter lim="800000"/>
            <a:headEnd/>
            <a:tailEnd/>
          </a:ln>
        </p:spPr>
        <p:txBody>
          <a:bodyPr>
            <a:spAutoFit/>
          </a:bodyPr>
          <a:lstStyle/>
          <a:p>
            <a:pPr algn="ctr"/>
            <a:r>
              <a:rPr lang="en-US" sz="1400">
                <a:solidFill>
                  <a:schemeClr val="bg1"/>
                </a:solidFill>
                <a:latin typeface="Calibri" pitchFamily="34" charset="0"/>
              </a:rPr>
              <a:t>Christianity</a:t>
            </a:r>
          </a:p>
        </p:txBody>
      </p:sp>
      <p:sp>
        <p:nvSpPr>
          <p:cNvPr id="17" name="Rectangle 1"/>
          <p:cNvSpPr>
            <a:spLocks noChangeArrowheads="1"/>
          </p:cNvSpPr>
          <p:nvPr/>
        </p:nvSpPr>
        <p:spPr bwMode="auto">
          <a:xfrm>
            <a:off x="171450" y="2762249"/>
            <a:ext cx="8743950" cy="523875"/>
          </a:xfrm>
          <a:prstGeom prst="rect">
            <a:avLst/>
          </a:prstGeom>
          <a:noFill/>
          <a:ln w="9525">
            <a:noFill/>
            <a:miter lim="800000"/>
            <a:headEnd/>
            <a:tailEnd/>
          </a:ln>
        </p:spPr>
        <p:txBody>
          <a:bodyPr>
            <a:spAutoFit/>
          </a:bodyPr>
          <a:lstStyle/>
          <a:p>
            <a:r>
              <a:rPr lang="en-US" sz="2800" b="0" dirty="0">
                <a:latin typeface="Calibri" pitchFamily="34" charset="0"/>
              </a:rPr>
              <a:t>These religions put great emphases:  </a:t>
            </a:r>
          </a:p>
        </p:txBody>
      </p:sp>
      <p:pic>
        <p:nvPicPr>
          <p:cNvPr id="18" name="Picture 3"/>
          <p:cNvPicPr>
            <a:picLocks noChangeAspect="1" noChangeArrowheads="1"/>
          </p:cNvPicPr>
          <p:nvPr/>
        </p:nvPicPr>
        <p:blipFill>
          <a:blip r:embed="rId4"/>
          <a:srcRect/>
          <a:stretch>
            <a:fillRect/>
          </a:stretch>
        </p:blipFill>
        <p:spPr bwMode="auto">
          <a:xfrm>
            <a:off x="6464300" y="4419600"/>
            <a:ext cx="1993900" cy="1368425"/>
          </a:xfrm>
          <a:prstGeom prst="rect">
            <a:avLst/>
          </a:prstGeom>
          <a:noFill/>
          <a:ln w="9525">
            <a:noFill/>
            <a:miter lim="800000"/>
            <a:headEnd/>
            <a:tailEnd/>
          </a:ln>
        </p:spPr>
      </p:pic>
      <p:pic>
        <p:nvPicPr>
          <p:cNvPr id="24" name="Picture 4"/>
          <p:cNvPicPr>
            <a:picLocks noChangeAspect="1" noChangeArrowheads="1"/>
          </p:cNvPicPr>
          <p:nvPr/>
        </p:nvPicPr>
        <p:blipFill>
          <a:blip r:embed="rId5" cstate="print"/>
          <a:srcRect/>
          <a:stretch>
            <a:fillRect/>
          </a:stretch>
        </p:blipFill>
        <p:spPr bwMode="auto">
          <a:xfrm>
            <a:off x="3886200" y="4648200"/>
            <a:ext cx="1790700" cy="1076325"/>
          </a:xfrm>
          <a:prstGeom prst="rect">
            <a:avLst/>
          </a:prstGeom>
          <a:noFill/>
          <a:ln w="9525">
            <a:noFill/>
            <a:miter lim="800000"/>
            <a:headEnd/>
            <a:tailEnd/>
          </a:ln>
        </p:spPr>
      </p:pic>
      <p:grpSp>
        <p:nvGrpSpPr>
          <p:cNvPr id="26" name="Group 8"/>
          <p:cNvGrpSpPr>
            <a:grpSpLocks/>
          </p:cNvGrpSpPr>
          <p:nvPr/>
        </p:nvGrpSpPr>
        <p:grpSpPr bwMode="auto">
          <a:xfrm>
            <a:off x="5867400" y="2422524"/>
            <a:ext cx="1890713" cy="863600"/>
            <a:chOff x="5867400" y="1769269"/>
            <a:chExt cx="1890713" cy="865187"/>
          </a:xfrm>
        </p:grpSpPr>
        <p:cxnSp>
          <p:nvCxnSpPr>
            <p:cNvPr id="27" name="Curved Connector 2"/>
            <p:cNvCxnSpPr>
              <a:cxnSpLocks noChangeShapeType="1"/>
            </p:cNvCxnSpPr>
            <p:nvPr/>
          </p:nvCxnSpPr>
          <p:spPr bwMode="auto">
            <a:xfrm flipV="1">
              <a:off x="5867400" y="1769269"/>
              <a:ext cx="1890713" cy="169069"/>
            </a:xfrm>
            <a:prstGeom prst="curvedConnector3">
              <a:avLst>
                <a:gd name="adj1" fmla="val 50000"/>
              </a:avLst>
            </a:prstGeom>
            <a:noFill/>
            <a:ln w="9525" algn="ctr">
              <a:solidFill>
                <a:srgbClr val="FF3300"/>
              </a:solidFill>
              <a:round/>
              <a:headEnd/>
              <a:tailEnd type="arrow" w="med" len="med"/>
            </a:ln>
          </p:spPr>
        </p:cxnSp>
        <p:cxnSp>
          <p:nvCxnSpPr>
            <p:cNvPr id="28" name="Curved Connector 13"/>
            <p:cNvCxnSpPr>
              <a:cxnSpLocks noChangeShapeType="1"/>
            </p:cNvCxnSpPr>
            <p:nvPr/>
          </p:nvCxnSpPr>
          <p:spPr bwMode="auto">
            <a:xfrm>
              <a:off x="5867400" y="1938338"/>
              <a:ext cx="1795463" cy="269875"/>
            </a:xfrm>
            <a:prstGeom prst="curvedConnector3">
              <a:avLst>
                <a:gd name="adj1" fmla="val 50000"/>
              </a:avLst>
            </a:prstGeom>
            <a:noFill/>
            <a:ln w="9525" algn="ctr">
              <a:solidFill>
                <a:srgbClr val="FF3300"/>
              </a:solidFill>
              <a:round/>
              <a:headEnd/>
              <a:tailEnd type="arrow" w="med" len="med"/>
            </a:ln>
          </p:spPr>
        </p:cxnSp>
        <p:cxnSp>
          <p:nvCxnSpPr>
            <p:cNvPr id="29" name="Curved Connector 16"/>
            <p:cNvCxnSpPr>
              <a:cxnSpLocks noChangeShapeType="1"/>
            </p:cNvCxnSpPr>
            <p:nvPr/>
          </p:nvCxnSpPr>
          <p:spPr bwMode="auto">
            <a:xfrm>
              <a:off x="5867400" y="1938338"/>
              <a:ext cx="1795463" cy="696118"/>
            </a:xfrm>
            <a:prstGeom prst="curvedConnector3">
              <a:avLst>
                <a:gd name="adj1" fmla="val 50000"/>
              </a:avLst>
            </a:prstGeom>
            <a:noFill/>
            <a:ln w="9525" algn="ctr">
              <a:solidFill>
                <a:srgbClr val="FF3300"/>
              </a:solidFill>
              <a:round/>
              <a:headEnd/>
              <a:tailEnd type="arrow" w="med" len="med"/>
            </a:ln>
          </p:spPr>
        </p:cxnSp>
      </p:grpSp>
      <p:sp>
        <p:nvSpPr>
          <p:cNvPr id="30" name="Rectangle 29"/>
          <p:cNvSpPr>
            <a:spLocks noChangeArrowheads="1"/>
          </p:cNvSpPr>
          <p:nvPr/>
        </p:nvSpPr>
        <p:spPr bwMode="auto">
          <a:xfrm>
            <a:off x="76200" y="3270310"/>
            <a:ext cx="9067800" cy="3016210"/>
          </a:xfrm>
          <a:prstGeom prst="rect">
            <a:avLst/>
          </a:prstGeom>
          <a:noFill/>
          <a:ln w="9525">
            <a:noFill/>
            <a:miter lim="800000"/>
            <a:headEnd/>
            <a:tailEnd/>
          </a:ln>
        </p:spPr>
        <p:txBody>
          <a:bodyPr>
            <a:spAutoFit/>
          </a:bodyPr>
          <a:lstStyle/>
          <a:p>
            <a:pPr>
              <a:lnSpc>
                <a:spcPct val="130000"/>
              </a:lnSpc>
              <a:spcAft>
                <a:spcPts val="1800"/>
              </a:spcAft>
            </a:pPr>
            <a:r>
              <a:rPr lang="en-US" sz="2000" b="0" baseline="30000" dirty="0">
                <a:solidFill>
                  <a:srgbClr val="0033CC"/>
                </a:solidFill>
                <a:latin typeface="Calibri" pitchFamily="34" charset="0"/>
              </a:rPr>
              <a:t>1</a:t>
            </a:r>
            <a:r>
              <a:rPr lang="en-US" sz="2000" b="0" dirty="0">
                <a:solidFill>
                  <a:srgbClr val="0033CC"/>
                </a:solidFill>
                <a:latin typeface="Calibri" pitchFamily="34" charset="0"/>
              </a:rPr>
              <a:t>to follow specific way when slaughter of sacrificial animals,</a:t>
            </a:r>
          </a:p>
          <a:p>
            <a:pPr>
              <a:lnSpc>
                <a:spcPct val="130000"/>
              </a:lnSpc>
              <a:spcAft>
                <a:spcPts val="1800"/>
              </a:spcAft>
            </a:pPr>
            <a:r>
              <a:rPr lang="en-US" sz="2000" b="0" baseline="30000" dirty="0">
                <a:solidFill>
                  <a:srgbClr val="0033CC"/>
                </a:solidFill>
                <a:latin typeface="Calibri" pitchFamily="34" charset="0"/>
              </a:rPr>
              <a:t>2 </a:t>
            </a:r>
            <a:r>
              <a:rPr lang="en-US" sz="2000" b="0" dirty="0">
                <a:solidFill>
                  <a:srgbClr val="0033CC"/>
                </a:solidFill>
                <a:latin typeface="Calibri" pitchFamily="34" charset="0"/>
              </a:rPr>
              <a:t>to follow humane methods in obtaining food from animals and birds </a:t>
            </a:r>
          </a:p>
          <a:p>
            <a:pPr>
              <a:lnSpc>
                <a:spcPct val="130000"/>
              </a:lnSpc>
              <a:spcAft>
                <a:spcPts val="1800"/>
              </a:spcAft>
            </a:pPr>
            <a:r>
              <a:rPr lang="en-US" sz="2000" b="0" baseline="30000" dirty="0">
                <a:solidFill>
                  <a:srgbClr val="0033CC"/>
                </a:solidFill>
                <a:latin typeface="Calibri" pitchFamily="34" charset="0"/>
              </a:rPr>
              <a:t>3</a:t>
            </a:r>
            <a:r>
              <a:rPr lang="en-US" sz="2000" b="0" dirty="0">
                <a:solidFill>
                  <a:srgbClr val="0033CC"/>
                </a:solidFill>
                <a:latin typeface="Calibri" pitchFamily="34" charset="0"/>
              </a:rPr>
              <a:t>not to eat pork, or dead meat</a:t>
            </a:r>
          </a:p>
          <a:p>
            <a:pPr>
              <a:lnSpc>
                <a:spcPct val="130000"/>
              </a:lnSpc>
              <a:spcAft>
                <a:spcPts val="1800"/>
              </a:spcAft>
            </a:pPr>
            <a:r>
              <a:rPr lang="en-US" sz="2000" b="0" baseline="30000" dirty="0">
                <a:solidFill>
                  <a:srgbClr val="0033CC"/>
                </a:solidFill>
                <a:latin typeface="Calibri" pitchFamily="34" charset="0"/>
              </a:rPr>
              <a:t>4</a:t>
            </a:r>
            <a:r>
              <a:rPr lang="en-US" sz="2000" b="0" dirty="0">
                <a:solidFill>
                  <a:srgbClr val="0033CC"/>
                </a:solidFill>
                <a:latin typeface="Calibri" pitchFamily="34" charset="0"/>
              </a:rPr>
              <a:t>not to eat blood, and</a:t>
            </a:r>
          </a:p>
          <a:p>
            <a:pPr>
              <a:lnSpc>
                <a:spcPct val="130000"/>
              </a:lnSpc>
              <a:spcAft>
                <a:spcPts val="1800"/>
              </a:spcAft>
            </a:pPr>
            <a:r>
              <a:rPr lang="en-US" sz="2000" b="0" baseline="30000" dirty="0">
                <a:solidFill>
                  <a:srgbClr val="0033CC"/>
                </a:solidFill>
                <a:latin typeface="Calibri" pitchFamily="34" charset="0"/>
              </a:rPr>
              <a:t>5</a:t>
            </a:r>
            <a:r>
              <a:rPr lang="en-US" sz="2000" b="0" dirty="0">
                <a:solidFill>
                  <a:srgbClr val="0033CC"/>
                </a:solidFill>
                <a:latin typeface="Calibri" pitchFamily="34" charset="0"/>
              </a:rPr>
              <a:t>to some extent, in some of these divine religions, to avoid drinking alcohol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additive="base">
                                        <p:cTn id="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xEl>
                                              <p:pRg st="1" end="1"/>
                                            </p:txEl>
                                          </p:spTgt>
                                        </p:tgtEl>
                                        <p:attrNameLst>
                                          <p:attrName>style.visibility</p:attrName>
                                        </p:attrNameLst>
                                      </p:cBhvr>
                                      <p:to>
                                        <p:strVal val="visible"/>
                                      </p:to>
                                    </p:set>
                                    <p:anim calcmode="lin" valueType="num">
                                      <p:cBhvr additive="base">
                                        <p:cTn id="1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xEl>
                                              <p:pRg st="2" end="2"/>
                                            </p:txEl>
                                          </p:spTgt>
                                        </p:tgtEl>
                                        <p:attrNameLst>
                                          <p:attrName>style.visibility</p:attrName>
                                        </p:attrNameLst>
                                      </p:cBhvr>
                                      <p:to>
                                        <p:strVal val="visible"/>
                                      </p:to>
                                    </p:set>
                                    <p:anim calcmode="lin" valueType="num">
                                      <p:cBhvr additive="base">
                                        <p:cTn id="19"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xEl>
                                              <p:pRg st="3" end="3"/>
                                            </p:txEl>
                                          </p:spTgt>
                                        </p:tgtEl>
                                        <p:attrNameLst>
                                          <p:attrName>style.visibility</p:attrName>
                                        </p:attrNameLst>
                                      </p:cBhvr>
                                      <p:to>
                                        <p:strVal val="visible"/>
                                      </p:to>
                                    </p:set>
                                    <p:anim calcmode="lin" valueType="num">
                                      <p:cBhvr additive="base">
                                        <p:cTn id="25"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xEl>
                                              <p:pRg st="4" end="4"/>
                                            </p:txEl>
                                          </p:spTgt>
                                        </p:tgtEl>
                                        <p:attrNameLst>
                                          <p:attrName>style.visibility</p:attrName>
                                        </p:attrNameLst>
                                      </p:cBhvr>
                                      <p:to>
                                        <p:strVal val="visible"/>
                                      </p:to>
                                    </p:set>
                                    <p:anim calcmode="lin" valueType="num">
                                      <p:cBhvr additive="base">
                                        <p:cTn id="31" dur="500" fill="hold"/>
                                        <p:tgtEl>
                                          <p:spTgt spid="3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r>
              <a:rPr lang="en-US" sz="3200" dirty="0" smtClean="0">
                <a:solidFill>
                  <a:schemeClr val="tx1">
                    <a:lumMod val="65000"/>
                    <a:lumOff val="35000"/>
                  </a:schemeClr>
                </a:solidFill>
                <a:latin typeface="Calibri" pitchFamily="34" charset="0"/>
              </a:rPr>
              <a:t>Terminologies Related To </a:t>
            </a:r>
            <a:r>
              <a:rPr lang="en-US" sz="3200" dirty="0" err="1" smtClean="0">
                <a:solidFill>
                  <a:schemeClr val="tx1">
                    <a:lumMod val="65000"/>
                    <a:lumOff val="35000"/>
                  </a:schemeClr>
                </a:solidFill>
                <a:latin typeface="Calibri" pitchFamily="34" charset="0"/>
              </a:rPr>
              <a:t>Halal</a:t>
            </a:r>
            <a:endParaRPr lang="en-US" sz="3200" dirty="0">
              <a:solidFill>
                <a:schemeClr val="tx1">
                  <a:lumMod val="65000"/>
                  <a:lumOff val="35000"/>
                </a:schemeClr>
              </a:solidFill>
              <a:latin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500174"/>
            <a:ext cx="8229600" cy="4525963"/>
          </a:xfrm>
        </p:spPr>
        <p:txBody>
          <a:bodyPr>
            <a:noAutofit/>
          </a:bodyPr>
          <a:lstStyle/>
          <a:p>
            <a:pPr algn="just">
              <a:lnSpc>
                <a:spcPct val="150000"/>
              </a:lnSpc>
              <a:defRPr/>
            </a:pPr>
            <a:r>
              <a:rPr lang="en-US" sz="2000" dirty="0" smtClean="0">
                <a:latin typeface="Calibri" pitchFamily="34" charset="0"/>
                <a:cs typeface="Calibri" pitchFamily="34" charset="0"/>
              </a:rPr>
              <a:t>The word </a:t>
            </a:r>
            <a:r>
              <a:rPr lang="en-US" sz="2000" dirty="0" err="1" smtClean="0">
                <a:latin typeface="Calibri" pitchFamily="34" charset="0"/>
                <a:cs typeface="Calibri" pitchFamily="34" charset="0"/>
              </a:rPr>
              <a:t>Halal</a:t>
            </a:r>
            <a:r>
              <a:rPr lang="en-US" sz="2000" dirty="0" smtClean="0">
                <a:latin typeface="Calibri" pitchFamily="34" charset="0"/>
                <a:cs typeface="Calibri" pitchFamily="34" charset="0"/>
              </a:rPr>
              <a:t> in Islamic means it is permissible and the legislature, the almighty God, has authorized it.</a:t>
            </a:r>
          </a:p>
          <a:p>
            <a:pPr marL="457200" indent="-457200" algn="just" defTabSz="233363">
              <a:spcBef>
                <a:spcPts val="600"/>
              </a:spcBef>
              <a:defRPr/>
            </a:pPr>
            <a:r>
              <a:rPr lang="en-US" sz="2000" dirty="0" smtClean="0">
                <a:latin typeface="Calibri" pitchFamily="34" charset="0"/>
                <a:cs typeface="Calibri" pitchFamily="34" charset="0"/>
              </a:rPr>
              <a:t>The word </a:t>
            </a:r>
            <a:r>
              <a:rPr lang="en-US" sz="2000" dirty="0" err="1" smtClean="0">
                <a:latin typeface="Calibri" pitchFamily="34" charset="0"/>
                <a:cs typeface="Calibri" pitchFamily="34" charset="0"/>
              </a:rPr>
              <a:t>Tayyib</a:t>
            </a:r>
            <a:r>
              <a:rPr lang="en-US" sz="2000" dirty="0" smtClean="0">
                <a:latin typeface="Calibri" pitchFamily="34" charset="0"/>
                <a:cs typeface="Calibri" pitchFamily="34" charset="0"/>
              </a:rPr>
              <a:t> mean good,</a:t>
            </a:r>
            <a:r>
              <a:rPr lang="ar-KW" sz="2000" dirty="0" smtClean="0">
                <a:latin typeface="Calibri" pitchFamily="34" charset="0"/>
                <a:cs typeface="Simplified Arabic" pitchFamily="18" charset="-78"/>
              </a:rPr>
              <a:t> </a:t>
            </a:r>
            <a:r>
              <a:rPr lang="en-US" sz="2000" dirty="0" smtClean="0">
                <a:latin typeface="Calibri" pitchFamily="34" charset="0"/>
                <a:cs typeface="Calibri" pitchFamily="34" charset="0"/>
              </a:rPr>
              <a:t>that it is without harm and malice.</a:t>
            </a:r>
          </a:p>
          <a:p>
            <a:pPr marL="457200" indent="-457200" algn="just" defTabSz="233363">
              <a:spcBef>
                <a:spcPts val="600"/>
              </a:spcBef>
              <a:defRPr/>
            </a:pPr>
            <a:r>
              <a:rPr lang="en-US" sz="2000" dirty="0" smtClean="0">
                <a:latin typeface="Calibri" pitchFamily="34" charset="0"/>
                <a:cs typeface="Calibri" pitchFamily="34" charset="0"/>
              </a:rPr>
              <a:t>The words </a:t>
            </a:r>
            <a:r>
              <a:rPr lang="en-US" sz="2000" dirty="0" err="1" smtClean="0">
                <a:latin typeface="Calibri" pitchFamily="34" charset="0"/>
                <a:cs typeface="Calibri" pitchFamily="34" charset="0"/>
              </a:rPr>
              <a:t>Halal</a:t>
            </a:r>
            <a:r>
              <a:rPr lang="en-US" sz="2000" dirty="0" smtClean="0">
                <a:latin typeface="Calibri" pitchFamily="34" charset="0"/>
                <a:cs typeface="Calibri" pitchFamily="34" charset="0"/>
              </a:rPr>
              <a:t> and </a:t>
            </a:r>
            <a:r>
              <a:rPr lang="en-US" sz="2000" dirty="0" err="1" smtClean="0">
                <a:latin typeface="Calibri" pitchFamily="34" charset="0"/>
                <a:cs typeface="Calibri" pitchFamily="34" charset="0"/>
              </a:rPr>
              <a:t>Tayyib</a:t>
            </a:r>
            <a:r>
              <a:rPr lang="en-US" sz="2000" dirty="0" smtClean="0">
                <a:latin typeface="Calibri" pitchFamily="34" charset="0"/>
                <a:cs typeface="Calibri" pitchFamily="34" charset="0"/>
              </a:rPr>
              <a:t> come together in the Holy Quran.</a:t>
            </a:r>
          </a:p>
          <a:p>
            <a:pPr marL="457200" indent="-457200" algn="just" defTabSz="233363">
              <a:spcBef>
                <a:spcPts val="600"/>
              </a:spcBef>
              <a:defRPr/>
            </a:pPr>
            <a:r>
              <a:rPr lang="en-US" sz="2000" dirty="0" smtClean="0">
                <a:latin typeface="Calibri" pitchFamily="34" charset="0"/>
                <a:cs typeface="Calibri" pitchFamily="34" charset="0"/>
              </a:rPr>
              <a:t>Any </a:t>
            </a:r>
            <a:r>
              <a:rPr lang="en-US" sz="2000" dirty="0" err="1" smtClean="0">
                <a:latin typeface="Calibri" pitchFamily="34" charset="0"/>
                <a:cs typeface="Calibri" pitchFamily="34" charset="0"/>
              </a:rPr>
              <a:t>Tayyib</a:t>
            </a:r>
            <a:r>
              <a:rPr lang="en-US" sz="2000" dirty="0" smtClean="0">
                <a:latin typeface="Calibri" pitchFamily="34" charset="0"/>
                <a:cs typeface="Calibri" pitchFamily="34" charset="0"/>
              </a:rPr>
              <a:t> and </a:t>
            </a:r>
            <a:r>
              <a:rPr lang="en-US" sz="2000" dirty="0" err="1" smtClean="0">
                <a:latin typeface="Calibri" pitchFamily="34" charset="0"/>
                <a:cs typeface="Calibri" pitchFamily="34" charset="0"/>
              </a:rPr>
              <a:t>Halal</a:t>
            </a:r>
            <a:r>
              <a:rPr lang="en-US" sz="2000" dirty="0" smtClean="0">
                <a:latin typeface="Calibri" pitchFamily="34" charset="0"/>
                <a:cs typeface="Calibri" pitchFamily="34" charset="0"/>
              </a:rPr>
              <a:t> in a product religiously permissible and free of Harm.</a:t>
            </a:r>
          </a:p>
          <a:p>
            <a:pPr marL="457200" indent="-457200" algn="just" defTabSz="233363">
              <a:spcBef>
                <a:spcPts val="600"/>
              </a:spcBef>
              <a:defRPr/>
            </a:pPr>
            <a:r>
              <a:rPr lang="en-US" sz="2000" dirty="0" smtClean="0">
                <a:latin typeface="Calibri" pitchFamily="34" charset="0"/>
                <a:cs typeface="Calibri" pitchFamily="34" charset="0"/>
              </a:rPr>
              <a:t>When the word </a:t>
            </a:r>
            <a:r>
              <a:rPr lang="en-US" sz="2000" dirty="0" err="1" smtClean="0">
                <a:latin typeface="Calibri" pitchFamily="34" charset="0"/>
                <a:cs typeface="Calibri" pitchFamily="34" charset="0"/>
              </a:rPr>
              <a:t>Azka</a:t>
            </a:r>
            <a:r>
              <a:rPr lang="en-US" sz="2000" dirty="0" smtClean="0">
                <a:latin typeface="Calibri" pitchFamily="34" charset="0"/>
                <a:cs typeface="Calibri" pitchFamily="34" charset="0"/>
              </a:rPr>
              <a:t> is used with </a:t>
            </a:r>
            <a:r>
              <a:rPr lang="en-US" sz="2000" dirty="0" err="1" smtClean="0">
                <a:latin typeface="Calibri" pitchFamily="34" charset="0"/>
                <a:cs typeface="Calibri" pitchFamily="34" charset="0"/>
              </a:rPr>
              <a:t>Halal</a:t>
            </a:r>
            <a:r>
              <a:rPr lang="en-US" sz="2000" dirty="0" smtClean="0">
                <a:latin typeface="Calibri" pitchFamily="34" charset="0"/>
                <a:cs typeface="Calibri" pitchFamily="34" charset="0"/>
              </a:rPr>
              <a:t> it mean the highest levels of </a:t>
            </a:r>
            <a:r>
              <a:rPr lang="en-US" sz="2000" dirty="0" err="1" smtClean="0">
                <a:latin typeface="Calibri" pitchFamily="34" charset="0"/>
                <a:cs typeface="Calibri" pitchFamily="34" charset="0"/>
              </a:rPr>
              <a:t>Halal</a:t>
            </a:r>
            <a:r>
              <a:rPr lang="en-US" sz="2000" dirty="0" smtClean="0">
                <a:latin typeface="Calibri" pitchFamily="34" charset="0"/>
                <a:cs typeface="Calibri" pitchFamily="34" charset="0"/>
              </a:rPr>
              <a:t>: religiously permissible, free from harm, with highest purity, best, the finest, the safest, and the highest nutritional value, etc.</a:t>
            </a:r>
            <a:endParaRPr lang="ar-SA" altLang="en-US" sz="2000" dirty="0" smtClean="0">
              <a:solidFill>
                <a:srgbClr val="00B050"/>
              </a:solidFill>
              <a:latin typeface="Calibri" pitchFamily="34" charset="0"/>
              <a:cs typeface="Simplified Arabic" pitchFamily="18" charset="-78"/>
            </a:endParaRPr>
          </a:p>
          <a:p>
            <a:pPr algn="just">
              <a:lnSpc>
                <a:spcPct val="150000"/>
              </a:lnSpc>
              <a:defRPr/>
            </a:pPr>
            <a:endParaRPr lang="en-US" sz="2000" dirty="0">
              <a:latin typeface="Calibri" pitchFamily="34" charset="0"/>
              <a:cs typeface="Calibri" pitchFamily="34" charset="0"/>
            </a:endParaRPr>
          </a:p>
        </p:txBody>
      </p:sp>
      <p:sp>
        <p:nvSpPr>
          <p:cNvPr id="26" name="Rectangle 1"/>
          <p:cNvSpPr>
            <a:spLocks noChangeArrowheads="1"/>
          </p:cNvSpPr>
          <p:nvPr/>
        </p:nvSpPr>
        <p:spPr bwMode="auto">
          <a:xfrm flipH="1">
            <a:off x="552473" y="5191141"/>
            <a:ext cx="7377113" cy="523875"/>
          </a:xfrm>
          <a:prstGeom prst="rect">
            <a:avLst/>
          </a:prstGeom>
          <a:solidFill>
            <a:srgbClr val="7030A0"/>
          </a:solidFill>
          <a:ln>
            <a:noFill/>
          </a:ln>
          <a:extLst/>
        </p:spPr>
        <p:txBody>
          <a:bodyPr anchor="ctr">
            <a:spAutoFit/>
          </a:bodyPr>
          <a:lstStyle/>
          <a:p>
            <a:pPr algn="just">
              <a:defRPr/>
            </a:pPr>
            <a:r>
              <a:rPr lang="en-US" sz="2800" b="0" dirty="0">
                <a:solidFill>
                  <a:schemeClr val="bg1"/>
                </a:solidFill>
                <a:effectLst>
                  <a:outerShdw blurRad="38100" dist="38100" dir="2700000" algn="tl">
                    <a:srgbClr val="000000">
                      <a:alpha val="43137"/>
                    </a:srgbClr>
                  </a:outerShdw>
                </a:effectLst>
                <a:latin typeface="Calibri" pitchFamily="34" charset="0"/>
                <a:cs typeface="Calibri" pitchFamily="34" charset="0"/>
              </a:rPr>
              <a:t>Detailed description of Halal terminologies--</a:t>
            </a:r>
            <a:r>
              <a:rPr lang="en-US" sz="2800" b="0" dirty="0">
                <a:solidFill>
                  <a:schemeClr val="bg1"/>
                </a:solidFill>
                <a:effectLst>
                  <a:outerShdw blurRad="38100" dist="38100" dir="2700000" algn="tl">
                    <a:srgbClr val="000000">
                      <a:alpha val="43137"/>
                    </a:srgbClr>
                  </a:outerShdw>
                </a:effectLst>
                <a:latin typeface="Calibri" pitchFamily="34" charset="0"/>
                <a:cs typeface="Calibri" pitchFamily="34" charset="0"/>
                <a:sym typeface="Wingdings" pitchFamily="2" charset="2"/>
              </a:rPr>
              <a:t></a:t>
            </a:r>
            <a:endParaRPr lang="en-US" sz="2800" b="0"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Halal</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500174"/>
            <a:ext cx="8229600" cy="4525963"/>
          </a:xfrm>
        </p:spPr>
        <p:txBody>
          <a:bodyPr>
            <a:noAutofit/>
          </a:bodyPr>
          <a:lstStyle/>
          <a:p>
            <a:pPr algn="just">
              <a:lnSpc>
                <a:spcPct val="200000"/>
              </a:lnSpc>
            </a:pPr>
            <a:r>
              <a:rPr lang="en-US" sz="2000" dirty="0" err="1" smtClean="0">
                <a:latin typeface="Calibri" pitchFamily="34" charset="0"/>
              </a:rPr>
              <a:t>Halal</a:t>
            </a:r>
            <a:r>
              <a:rPr lang="en-US" sz="2000" dirty="0" smtClean="0">
                <a:latin typeface="Calibri" pitchFamily="34" charset="0"/>
              </a:rPr>
              <a:t>: Is a Divine value system and lifestyle and is applicable to all facets of life.</a:t>
            </a:r>
          </a:p>
          <a:p>
            <a:pPr algn="just">
              <a:lnSpc>
                <a:spcPct val="200000"/>
              </a:lnSpc>
            </a:pPr>
            <a:r>
              <a:rPr lang="en-US" sz="2000" dirty="0" err="1" smtClean="0">
                <a:latin typeface="Calibri" pitchFamily="34" charset="0"/>
              </a:rPr>
              <a:t>Halal</a:t>
            </a:r>
            <a:r>
              <a:rPr lang="en-US" sz="2000" dirty="0" smtClean="0">
                <a:latin typeface="Calibri" pitchFamily="34" charset="0"/>
              </a:rPr>
              <a:t>: Is a religious terminology of Islam that means “allowed” or “lawful”. </a:t>
            </a:r>
          </a:p>
          <a:p>
            <a:pPr algn="just">
              <a:lnSpc>
                <a:spcPct val="200000"/>
              </a:lnSpc>
            </a:pPr>
            <a:r>
              <a:rPr lang="en-US" sz="2000" dirty="0" err="1" smtClean="0">
                <a:latin typeface="Calibri" pitchFamily="34" charset="0"/>
              </a:rPr>
              <a:t>Halal</a:t>
            </a:r>
            <a:r>
              <a:rPr lang="en-US" sz="2000" dirty="0" smtClean="0">
                <a:latin typeface="Calibri" pitchFamily="34" charset="0"/>
              </a:rPr>
              <a:t>: is that which is permitted and allowed by Divine Law. With respect to </a:t>
            </a:r>
            <a:r>
              <a:rPr lang="en-US" sz="2000" dirty="0" err="1" smtClean="0">
                <a:latin typeface="Calibri" pitchFamily="34" charset="0"/>
              </a:rPr>
              <a:t>Halal</a:t>
            </a:r>
            <a:r>
              <a:rPr lang="en-US" sz="2000" dirty="0" smtClean="0">
                <a:latin typeface="Calibri" pitchFamily="34" charset="0"/>
              </a:rPr>
              <a:t>, there are no restrictions of consumption or use.</a:t>
            </a:r>
          </a:p>
          <a:p>
            <a:pPr algn="just">
              <a:lnSpc>
                <a:spcPct val="200000"/>
              </a:lnSpc>
            </a:pP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Haram</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500174"/>
            <a:ext cx="8229600" cy="4525963"/>
          </a:xfrm>
        </p:spPr>
        <p:txBody>
          <a:bodyPr>
            <a:noAutofit/>
          </a:bodyPr>
          <a:lstStyle/>
          <a:p>
            <a:pPr algn="just">
              <a:lnSpc>
                <a:spcPct val="150000"/>
              </a:lnSpc>
            </a:pPr>
            <a:r>
              <a:rPr lang="en-US" sz="2000" dirty="0" err="1" smtClean="0">
                <a:latin typeface="Calibri" pitchFamily="34" charset="0"/>
              </a:rPr>
              <a:t>Haram</a:t>
            </a:r>
            <a:r>
              <a:rPr lang="en-US" sz="2000" dirty="0" smtClean="0">
                <a:latin typeface="Calibri" pitchFamily="34" charset="0"/>
              </a:rPr>
              <a:t>: Is a religious terminology of Islam that means “prohibited”, “forbidden” or “unlawful”. </a:t>
            </a:r>
          </a:p>
          <a:p>
            <a:pPr algn="just">
              <a:lnSpc>
                <a:spcPct val="150000"/>
              </a:lnSpc>
            </a:pPr>
            <a:r>
              <a:rPr lang="en-US" sz="2000" dirty="0" err="1" smtClean="0">
                <a:latin typeface="Calibri" pitchFamily="34" charset="0"/>
              </a:rPr>
              <a:t>Haram</a:t>
            </a:r>
            <a:r>
              <a:rPr lang="en-US" sz="2000" dirty="0" smtClean="0">
                <a:latin typeface="Calibri" pitchFamily="34" charset="0"/>
              </a:rPr>
              <a:t>: is that which is absolutely forbidden by Divine law.</a:t>
            </a:r>
          </a:p>
          <a:p>
            <a:pPr algn="just">
              <a:lnSpc>
                <a:spcPct val="150000"/>
              </a:lnSpc>
            </a:pPr>
            <a:r>
              <a:rPr lang="en-US" sz="2000" dirty="0" err="1" smtClean="0">
                <a:latin typeface="Calibri" pitchFamily="34" charset="0"/>
              </a:rPr>
              <a:t>Haram</a:t>
            </a:r>
            <a:r>
              <a:rPr lang="en-US" sz="2000" dirty="0" smtClean="0">
                <a:latin typeface="Calibri" pitchFamily="34" charset="0"/>
              </a:rPr>
              <a:t> is the opposite of </a:t>
            </a:r>
            <a:r>
              <a:rPr lang="en-US" sz="2000" dirty="0" err="1" smtClean="0">
                <a:latin typeface="Calibri" pitchFamily="34" charset="0"/>
              </a:rPr>
              <a:t>Halal</a:t>
            </a:r>
            <a:r>
              <a:rPr lang="en-US" sz="2000" dirty="0" smtClean="0">
                <a:latin typeface="Calibri" pitchFamily="34" charset="0"/>
              </a:rPr>
              <a:t> which mean firmly forbidden. </a:t>
            </a:r>
          </a:p>
          <a:p>
            <a:pPr algn="just">
              <a:lnSpc>
                <a:spcPct val="150000"/>
              </a:lnSpc>
            </a:pPr>
            <a:r>
              <a:rPr lang="en-US" sz="2000" dirty="0" smtClean="0">
                <a:latin typeface="Calibri" pitchFamily="34" charset="0"/>
              </a:rPr>
              <a:t>And any person who violates the prohibitions of Allah </a:t>
            </a:r>
            <a:r>
              <a:rPr lang="en-US" sz="2000" dirty="0" err="1" smtClean="0">
                <a:latin typeface="Calibri" pitchFamily="34" charset="0"/>
              </a:rPr>
              <a:t>swt</a:t>
            </a:r>
            <a:r>
              <a:rPr lang="en-US" sz="2000" dirty="0" smtClean="0">
                <a:latin typeface="Calibri" pitchFamily="34" charset="0"/>
              </a:rPr>
              <a:t> (God) will be punished in the afterlife, or he may be punished while alive.</a:t>
            </a:r>
          </a:p>
          <a:p>
            <a:pPr algn="just">
              <a:lnSpc>
                <a:spcPct val="150000"/>
              </a:lnSpc>
            </a:pP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Mushbooh</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214422"/>
            <a:ext cx="8229600" cy="4525963"/>
          </a:xfrm>
        </p:spPr>
        <p:txBody>
          <a:bodyPr>
            <a:noAutofit/>
          </a:bodyPr>
          <a:lstStyle/>
          <a:p>
            <a:pPr algn="just">
              <a:lnSpc>
                <a:spcPct val="200000"/>
              </a:lnSpc>
              <a:spcBef>
                <a:spcPts val="600"/>
              </a:spcBef>
            </a:pPr>
            <a:r>
              <a:rPr lang="en-US" sz="2000" dirty="0" err="1" smtClean="0">
                <a:latin typeface="Calibri" pitchFamily="34" charset="0"/>
              </a:rPr>
              <a:t>Mushbooh</a:t>
            </a:r>
            <a:r>
              <a:rPr lang="en-US" sz="2000" dirty="0" smtClean="0">
                <a:latin typeface="Calibri" pitchFamily="34" charset="0"/>
              </a:rPr>
              <a:t>: Is a religious terminology of Islam meaning “suspected”. </a:t>
            </a:r>
          </a:p>
          <a:p>
            <a:pPr algn="just">
              <a:lnSpc>
                <a:spcPct val="200000"/>
              </a:lnSpc>
              <a:spcBef>
                <a:spcPts val="600"/>
              </a:spcBef>
            </a:pPr>
            <a:r>
              <a:rPr lang="en-US" sz="2000" dirty="0" smtClean="0">
                <a:latin typeface="Calibri" pitchFamily="34" charset="0"/>
              </a:rPr>
              <a:t>If Muslim scholars does not know whether a food or drink is </a:t>
            </a:r>
            <a:r>
              <a:rPr lang="en-US" sz="2000" dirty="0" err="1" smtClean="0">
                <a:latin typeface="Calibri" pitchFamily="34" charset="0"/>
              </a:rPr>
              <a:t>Halal</a:t>
            </a:r>
            <a:r>
              <a:rPr lang="en-US" sz="2000" dirty="0" smtClean="0">
                <a:latin typeface="Calibri" pitchFamily="34" charset="0"/>
              </a:rPr>
              <a:t>. Such a food/drink is then considered as </a:t>
            </a:r>
            <a:r>
              <a:rPr lang="en-US" sz="2000" dirty="0" err="1" smtClean="0">
                <a:latin typeface="Calibri" pitchFamily="34" charset="0"/>
              </a:rPr>
              <a:t>Mushbooh</a:t>
            </a:r>
            <a:r>
              <a:rPr lang="en-US" sz="2000" dirty="0" smtClean="0">
                <a:latin typeface="Calibri" pitchFamily="34" charset="0"/>
              </a:rPr>
              <a:t> (suspected). While many of the things are clear in terms of their </a:t>
            </a:r>
            <a:r>
              <a:rPr lang="en-US" sz="2000" dirty="0" err="1" smtClean="0">
                <a:latin typeface="Calibri" pitchFamily="34" charset="0"/>
              </a:rPr>
              <a:t>Halal</a:t>
            </a:r>
            <a:r>
              <a:rPr lang="en-US" sz="2000" dirty="0" smtClean="0">
                <a:latin typeface="Calibri" pitchFamily="34" charset="0"/>
              </a:rPr>
              <a:t> and </a:t>
            </a:r>
            <a:r>
              <a:rPr lang="en-US" sz="2000" dirty="0" err="1" smtClean="0">
                <a:latin typeface="Calibri" pitchFamily="34" charset="0"/>
              </a:rPr>
              <a:t>Haram</a:t>
            </a:r>
            <a:r>
              <a:rPr lang="en-US" sz="2000" dirty="0" smtClean="0">
                <a:latin typeface="Calibri" pitchFamily="34" charset="0"/>
              </a:rPr>
              <a:t>, there are things that are not clear, thus they are the subject of doubts or suspicions, and more information is needed to classify them as </a:t>
            </a:r>
            <a:r>
              <a:rPr lang="en-US" sz="2000" dirty="0" err="1" smtClean="0">
                <a:latin typeface="Calibri" pitchFamily="34" charset="0"/>
              </a:rPr>
              <a:t>Halal</a:t>
            </a:r>
            <a:r>
              <a:rPr lang="en-US" sz="2000" dirty="0" smtClean="0">
                <a:latin typeface="Calibri" pitchFamily="34" charset="0"/>
              </a:rPr>
              <a:t> or </a:t>
            </a:r>
            <a:r>
              <a:rPr lang="en-US" sz="2000" dirty="0" err="1" smtClean="0">
                <a:latin typeface="Calibri" pitchFamily="34" charset="0"/>
              </a:rPr>
              <a:t>Haram</a:t>
            </a:r>
            <a:r>
              <a:rPr lang="en-US" sz="2000" dirty="0" smtClean="0">
                <a:latin typeface="Calibri" pitchFamily="34" charset="0"/>
              </a:rPr>
              <a:t>. These things are often referred to as suspicious or questionable. And to be suspicious (</a:t>
            </a:r>
            <a:r>
              <a:rPr lang="en-US" sz="2000" dirty="0" err="1" smtClean="0">
                <a:latin typeface="Calibri" pitchFamily="34" charset="0"/>
              </a:rPr>
              <a:t>Mushbooh</a:t>
            </a:r>
            <a:r>
              <a:rPr lang="en-US" sz="2000" dirty="0" smtClean="0">
                <a:latin typeface="Calibri" pitchFamily="34" charset="0"/>
              </a:rPr>
              <a:t>) is to hesitate between </a:t>
            </a:r>
            <a:r>
              <a:rPr lang="en-US" sz="2000" dirty="0" err="1" smtClean="0">
                <a:latin typeface="Calibri" pitchFamily="34" charset="0"/>
              </a:rPr>
              <a:t>Halal</a:t>
            </a:r>
            <a:r>
              <a:rPr lang="en-US" sz="2000" dirty="0" smtClean="0">
                <a:latin typeface="Calibri" pitchFamily="34" charset="0"/>
              </a:rPr>
              <a:t> and prohibition.</a:t>
            </a:r>
          </a:p>
          <a:p>
            <a:pPr algn="just">
              <a:lnSpc>
                <a:spcPct val="200000"/>
              </a:lnSpc>
              <a:spcBef>
                <a:spcPts val="600"/>
              </a:spcBef>
            </a:pPr>
            <a:endParaRPr lang="en-US" sz="2000" dirty="0" smtClean="0">
              <a:latin typeface="Calibri" pitchFamily="34" charset="0"/>
            </a:endParaRPr>
          </a:p>
          <a:p>
            <a:pPr algn="just">
              <a:lnSpc>
                <a:spcPct val="200000"/>
              </a:lnSpc>
              <a:spcBef>
                <a:spcPts val="600"/>
              </a:spcBef>
            </a:pPr>
            <a:endParaRPr lang="en-US" sz="2000" dirty="0" smtClean="0">
              <a:latin typeface="Calibri" pitchFamily="34" charset="0"/>
            </a:endParaRPr>
          </a:p>
          <a:p>
            <a:pPr algn="just">
              <a:lnSpc>
                <a:spcPct val="200000"/>
              </a:lnSpc>
              <a:spcBef>
                <a:spcPts val="600"/>
              </a:spcBef>
            </a:pP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96636"/>
            <a:ext cx="7772400" cy="3204000"/>
          </a:xfrm>
        </p:spPr>
        <p:txBody>
          <a:bodyPr>
            <a:noAutofit/>
          </a:bodyPr>
          <a:lstStyle/>
          <a:p>
            <a:pPr eaLnBrk="0" hangingPunct="0"/>
            <a:r>
              <a:rPr lang="en-IN" sz="1200" dirty="0" smtClean="0"/>
              <a:t>" </a:t>
            </a:r>
            <a:r>
              <a:rPr lang="en-IN" sz="1200" i="1" dirty="0" smtClean="0"/>
              <a:t>In The Name of Allah</a:t>
            </a:r>
            <a:r>
              <a:rPr lang="en-IN" sz="1200" dirty="0" smtClean="0"/>
              <a:t>, The Most Beneficent, The Most Merciful"</a:t>
            </a:r>
            <a:r>
              <a:rPr lang="en-IN" sz="3200" dirty="0" smtClean="0"/>
              <a:t> </a:t>
            </a:r>
            <a:br>
              <a:rPr lang="en-IN" sz="3200" dirty="0" smtClean="0"/>
            </a:br>
            <a:r>
              <a:rPr lang="en-US" sz="3200" dirty="0" smtClean="0">
                <a:latin typeface="Century Gothic" pitchFamily="34" charset="0"/>
              </a:rPr>
              <a:t/>
            </a:r>
            <a:br>
              <a:rPr lang="en-US" sz="3200" dirty="0" smtClean="0">
                <a:latin typeface="Century Gothic" pitchFamily="34" charset="0"/>
              </a:rPr>
            </a:br>
            <a:r>
              <a:rPr lang="en-US" sz="4800" dirty="0" err="1" smtClean="0">
                <a:solidFill>
                  <a:schemeClr val="tx1">
                    <a:lumMod val="75000"/>
                    <a:lumOff val="25000"/>
                  </a:schemeClr>
                </a:solidFill>
                <a:ea typeface="MS PGothic" pitchFamily="34" charset="-128"/>
              </a:rPr>
              <a:t>Halal</a:t>
            </a:r>
            <a:r>
              <a:rPr lang="en-US" sz="4800" dirty="0" smtClean="0">
                <a:solidFill>
                  <a:schemeClr val="tx1">
                    <a:lumMod val="75000"/>
                    <a:lumOff val="25000"/>
                  </a:schemeClr>
                </a:solidFill>
                <a:ea typeface="MS PGothic" pitchFamily="34" charset="-128"/>
              </a:rPr>
              <a:t> Culture </a:t>
            </a:r>
            <a:r>
              <a:rPr lang="en-US" sz="2400" dirty="0" smtClean="0">
                <a:solidFill>
                  <a:schemeClr val="tx1">
                    <a:lumMod val="75000"/>
                    <a:lumOff val="25000"/>
                  </a:schemeClr>
                </a:solidFill>
                <a:ea typeface="MS PGothic" pitchFamily="34" charset="-128"/>
              </a:rPr>
              <a:t>(Education/Awareness)</a:t>
            </a:r>
            <a:r>
              <a:rPr lang="en-US" sz="4800" dirty="0" smtClean="0">
                <a:solidFill>
                  <a:schemeClr val="tx1">
                    <a:lumMod val="75000"/>
                    <a:lumOff val="25000"/>
                  </a:schemeClr>
                </a:solidFill>
                <a:ea typeface="MS PGothic" pitchFamily="34" charset="-128"/>
              </a:rPr>
              <a:t/>
            </a:r>
            <a:br>
              <a:rPr lang="en-US" sz="4800" dirty="0" smtClean="0">
                <a:solidFill>
                  <a:schemeClr val="tx1">
                    <a:lumMod val="75000"/>
                    <a:lumOff val="25000"/>
                  </a:schemeClr>
                </a:solidFill>
                <a:ea typeface="MS PGothic" pitchFamily="34" charset="-128"/>
              </a:rPr>
            </a:br>
            <a:r>
              <a:rPr lang="en-US" sz="3200" dirty="0" smtClean="0">
                <a:solidFill>
                  <a:schemeClr val="tx1">
                    <a:lumMod val="75000"/>
                    <a:lumOff val="25000"/>
                  </a:schemeClr>
                </a:solidFill>
                <a:ea typeface="MS PGothic" pitchFamily="34" charset="-128"/>
              </a:rPr>
              <a:t>Covering some of the health aspects of </a:t>
            </a:r>
            <a:br>
              <a:rPr lang="en-US" sz="3200" dirty="0" smtClean="0">
                <a:solidFill>
                  <a:schemeClr val="tx1">
                    <a:lumMod val="75000"/>
                    <a:lumOff val="25000"/>
                  </a:schemeClr>
                </a:solidFill>
                <a:ea typeface="MS PGothic" pitchFamily="34" charset="-128"/>
              </a:rPr>
            </a:br>
            <a:r>
              <a:rPr lang="en-US" sz="3200" dirty="0" err="1" smtClean="0">
                <a:solidFill>
                  <a:schemeClr val="tx1">
                    <a:lumMod val="75000"/>
                    <a:lumOff val="25000"/>
                  </a:schemeClr>
                </a:solidFill>
                <a:ea typeface="MS PGothic" pitchFamily="34" charset="-128"/>
              </a:rPr>
              <a:t>halal</a:t>
            </a:r>
            <a:r>
              <a:rPr lang="en-US" sz="3200" dirty="0" smtClean="0">
                <a:solidFill>
                  <a:schemeClr val="tx1">
                    <a:lumMod val="75000"/>
                    <a:lumOff val="25000"/>
                  </a:schemeClr>
                </a:solidFill>
                <a:ea typeface="MS PGothic" pitchFamily="34" charset="-128"/>
              </a:rPr>
              <a:t> and non-</a:t>
            </a:r>
            <a:r>
              <a:rPr lang="en-US" sz="3200" dirty="0" err="1" smtClean="0">
                <a:solidFill>
                  <a:schemeClr val="tx1">
                    <a:lumMod val="75000"/>
                    <a:lumOff val="25000"/>
                  </a:schemeClr>
                </a:solidFill>
                <a:ea typeface="MS PGothic" pitchFamily="34" charset="-128"/>
              </a:rPr>
              <a:t>halal</a:t>
            </a:r>
            <a:r>
              <a:rPr lang="en-US" sz="3200" dirty="0" smtClean="0">
                <a:solidFill>
                  <a:schemeClr val="tx1">
                    <a:lumMod val="75000"/>
                    <a:lumOff val="25000"/>
                  </a:schemeClr>
                </a:solidFill>
                <a:ea typeface="MS PGothic" pitchFamily="34" charset="-128"/>
              </a:rPr>
              <a:t/>
            </a:r>
            <a:br>
              <a:rPr lang="en-US" sz="3200" dirty="0" smtClean="0">
                <a:solidFill>
                  <a:schemeClr val="tx1">
                    <a:lumMod val="75000"/>
                    <a:lumOff val="25000"/>
                  </a:schemeClr>
                </a:solidFill>
                <a:ea typeface="MS PGothic" pitchFamily="34" charset="-128"/>
              </a:rPr>
            </a:br>
            <a:r>
              <a:rPr lang="en-US" dirty="0" smtClean="0">
                <a:solidFill>
                  <a:schemeClr val="tx1">
                    <a:lumMod val="75000"/>
                    <a:lumOff val="25000"/>
                  </a:schemeClr>
                </a:solidFill>
                <a:ea typeface="MS PGothic" pitchFamily="34" charset="-128"/>
              </a:rPr>
              <a:t>How Important is </a:t>
            </a:r>
            <a:r>
              <a:rPr lang="en-US" dirty="0" err="1" smtClean="0">
                <a:solidFill>
                  <a:schemeClr val="tx1">
                    <a:lumMod val="75000"/>
                    <a:lumOff val="25000"/>
                  </a:schemeClr>
                </a:solidFill>
                <a:ea typeface="MS PGothic" pitchFamily="34" charset="-128"/>
              </a:rPr>
              <a:t>Halal</a:t>
            </a:r>
            <a:r>
              <a:rPr lang="en-US" dirty="0" smtClean="0">
                <a:solidFill>
                  <a:schemeClr val="tx1">
                    <a:lumMod val="75000"/>
                    <a:lumOff val="25000"/>
                  </a:schemeClr>
                </a:solidFill>
                <a:ea typeface="MS PGothic" pitchFamily="34" charset="-128"/>
              </a:rPr>
              <a:t> to You?</a:t>
            </a:r>
            <a:br>
              <a:rPr lang="en-US" dirty="0" smtClean="0">
                <a:solidFill>
                  <a:schemeClr val="tx1">
                    <a:lumMod val="75000"/>
                    <a:lumOff val="25000"/>
                  </a:schemeClr>
                </a:solidFill>
                <a:ea typeface="MS PGothic" pitchFamily="34" charset="-128"/>
              </a:rPr>
            </a:br>
            <a:r>
              <a:rPr lang="en-US" dirty="0" smtClean="0">
                <a:ea typeface="MS PGothic" pitchFamily="34" charset="-128"/>
              </a:rPr>
              <a:t/>
            </a:r>
            <a:br>
              <a:rPr lang="en-US" dirty="0" smtClean="0">
                <a:ea typeface="MS PGothic" pitchFamily="34" charset="-128"/>
              </a:rPr>
            </a:br>
            <a:r>
              <a:rPr lang="en-US" dirty="0" smtClean="0">
                <a:solidFill>
                  <a:schemeClr val="tx1">
                    <a:lumMod val="65000"/>
                    <a:lumOff val="35000"/>
                  </a:schemeClr>
                </a:solidFill>
                <a:latin typeface="Century Gothic" pitchFamily="34" charset="0"/>
              </a:rPr>
              <a:t> </a:t>
            </a:r>
            <a:r>
              <a:rPr lang="en-US" sz="2400" dirty="0" smtClean="0">
                <a:solidFill>
                  <a:schemeClr val="tx1">
                    <a:lumMod val="65000"/>
                    <a:lumOff val="35000"/>
                  </a:schemeClr>
                </a:solidFill>
                <a:latin typeface="Century Gothic" pitchFamily="34" charset="0"/>
              </a:rPr>
              <a:t>By: Dr. Hani M. Al-</a:t>
            </a:r>
            <a:r>
              <a:rPr lang="en-US" sz="2400" dirty="0" err="1" smtClean="0">
                <a:solidFill>
                  <a:schemeClr val="tx1">
                    <a:lumMod val="65000"/>
                    <a:lumOff val="35000"/>
                  </a:schemeClr>
                </a:solidFill>
                <a:latin typeface="Century Gothic" pitchFamily="34" charset="0"/>
              </a:rPr>
              <a:t>Mazeedi</a:t>
            </a:r>
            <a:r>
              <a:rPr lang="en-US" sz="2400" dirty="0" smtClean="0">
                <a:solidFill>
                  <a:schemeClr val="tx1">
                    <a:lumMod val="65000"/>
                    <a:lumOff val="35000"/>
                  </a:schemeClr>
                </a:solidFill>
                <a:latin typeface="Century Gothic" pitchFamily="34" charset="0"/>
              </a:rPr>
              <a:t> </a:t>
            </a:r>
            <a:r>
              <a:rPr lang="ar-KW" dirty="0" smtClean="0">
                <a:ea typeface="MS PGothic" pitchFamily="34" charset="-128"/>
              </a:rPr>
              <a:t/>
            </a:r>
            <a:br>
              <a:rPr lang="ar-KW" dirty="0" smtClean="0">
                <a:ea typeface="MS PGothic" pitchFamily="34" charset="-128"/>
              </a:rPr>
            </a:br>
            <a:endParaRPr lang="en-IN" sz="3200" dirty="0">
              <a:latin typeface="Century Gothic" pitchFamily="34" charset="0"/>
            </a:endParaRPr>
          </a:p>
        </p:txBody>
      </p:sp>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Mushbooh</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214422"/>
            <a:ext cx="8229600" cy="4525963"/>
          </a:xfrm>
        </p:spPr>
        <p:txBody>
          <a:bodyPr>
            <a:noAutofit/>
          </a:bodyPr>
          <a:lstStyle/>
          <a:p>
            <a:pPr>
              <a:lnSpc>
                <a:spcPct val="150000"/>
              </a:lnSpc>
              <a:spcBef>
                <a:spcPts val="600"/>
              </a:spcBef>
            </a:pPr>
            <a:r>
              <a:rPr lang="en-US" sz="2000" dirty="0" smtClean="0">
                <a:latin typeface="Calibri" pitchFamily="34" charset="0"/>
              </a:rPr>
              <a:t>Hence this principle came: </a:t>
            </a:r>
          </a:p>
          <a:p>
            <a:pPr algn="ctr">
              <a:lnSpc>
                <a:spcPct val="150000"/>
              </a:lnSpc>
              <a:spcBef>
                <a:spcPts val="600"/>
              </a:spcBef>
              <a:buNone/>
            </a:pPr>
            <a:r>
              <a:rPr lang="en-US" sz="2000" dirty="0" smtClean="0">
                <a:latin typeface="Calibri" pitchFamily="34" charset="0"/>
              </a:rPr>
              <a:t>"If </a:t>
            </a:r>
            <a:r>
              <a:rPr lang="en-US" sz="2000" dirty="0" err="1" smtClean="0">
                <a:latin typeface="Calibri" pitchFamily="34" charset="0"/>
              </a:rPr>
              <a:t>Halal</a:t>
            </a:r>
            <a:r>
              <a:rPr lang="en-US" sz="2000" dirty="0" smtClean="0">
                <a:latin typeface="Calibri" pitchFamily="34" charset="0"/>
              </a:rPr>
              <a:t> and </a:t>
            </a:r>
            <a:r>
              <a:rPr lang="en-US" sz="2000" dirty="0" err="1" smtClean="0">
                <a:latin typeface="Calibri" pitchFamily="34" charset="0"/>
              </a:rPr>
              <a:t>Haram</a:t>
            </a:r>
            <a:r>
              <a:rPr lang="en-US" sz="2000" dirty="0" smtClean="0">
                <a:latin typeface="Calibri" pitchFamily="34" charset="0"/>
              </a:rPr>
              <a:t> met: </a:t>
            </a:r>
            <a:r>
              <a:rPr lang="en-US" sz="2000" dirty="0" err="1" smtClean="0">
                <a:latin typeface="Calibri" pitchFamily="34" charset="0"/>
              </a:rPr>
              <a:t>Haram</a:t>
            </a:r>
            <a:r>
              <a:rPr lang="en-US" sz="2000" dirty="0" smtClean="0">
                <a:latin typeface="Calibri" pitchFamily="34" charset="0"/>
              </a:rPr>
              <a:t> dominate“</a:t>
            </a:r>
          </a:p>
          <a:p>
            <a:pPr algn="just">
              <a:lnSpc>
                <a:spcPct val="150000"/>
              </a:lnSpc>
              <a:spcBef>
                <a:spcPts val="600"/>
              </a:spcBef>
            </a:pPr>
            <a:r>
              <a:rPr lang="en-US" sz="2000" dirty="0" smtClean="0">
                <a:latin typeface="Calibri" pitchFamily="34" charset="0"/>
              </a:rPr>
              <a:t>This principle is similar to another one:</a:t>
            </a:r>
          </a:p>
          <a:p>
            <a:pPr algn="ctr">
              <a:lnSpc>
                <a:spcPct val="150000"/>
              </a:lnSpc>
              <a:spcBef>
                <a:spcPts val="600"/>
              </a:spcBef>
              <a:buNone/>
            </a:pPr>
            <a:r>
              <a:rPr lang="en-US" sz="2000" dirty="0" smtClean="0">
                <a:latin typeface="Calibri" pitchFamily="34" charset="0"/>
              </a:rPr>
              <a:t>	“If </a:t>
            </a:r>
            <a:r>
              <a:rPr lang="en-US" sz="2000" dirty="0" err="1" smtClean="0">
                <a:latin typeface="Calibri" pitchFamily="34" charset="0"/>
              </a:rPr>
              <a:t>Haram</a:t>
            </a:r>
            <a:r>
              <a:rPr lang="en-US" sz="2000" dirty="0" smtClean="0">
                <a:latin typeface="Calibri" pitchFamily="34" charset="0"/>
              </a:rPr>
              <a:t> prevail in a country: the abstain rule is enforced”</a:t>
            </a:r>
          </a:p>
          <a:p>
            <a:pPr algn="ctr">
              <a:lnSpc>
                <a:spcPct val="150000"/>
              </a:lnSpc>
              <a:spcBef>
                <a:spcPts val="600"/>
              </a:spcBef>
              <a:buNone/>
            </a:pPr>
            <a:endParaRPr lang="en-US" sz="2000" dirty="0" smtClean="0">
              <a:latin typeface="Calibri" pitchFamily="34" charset="0"/>
            </a:endParaRPr>
          </a:p>
          <a:p>
            <a:pPr algn="ctr">
              <a:lnSpc>
                <a:spcPct val="150000"/>
              </a:lnSpc>
              <a:spcBef>
                <a:spcPts val="600"/>
              </a:spcBef>
              <a:buNone/>
            </a:pPr>
            <a:r>
              <a:rPr lang="en-US" sz="2000" dirty="0" smtClean="0">
                <a:latin typeface="Calibri" pitchFamily="34" charset="0"/>
              </a:rPr>
              <a:t>The religious rules of these two principles that give priority to </a:t>
            </a:r>
            <a:r>
              <a:rPr lang="en-US" sz="2000" dirty="0" err="1" smtClean="0">
                <a:latin typeface="Calibri" pitchFamily="34" charset="0"/>
              </a:rPr>
              <a:t>Haram</a:t>
            </a:r>
            <a:r>
              <a:rPr lang="en-US" sz="2000" dirty="0" smtClean="0">
                <a:latin typeface="Calibri" pitchFamily="34" charset="0"/>
              </a:rPr>
              <a:t> over </a:t>
            </a:r>
            <a:r>
              <a:rPr lang="en-US" sz="2000" dirty="0" err="1" smtClean="0">
                <a:latin typeface="Calibri" pitchFamily="34" charset="0"/>
              </a:rPr>
              <a:t>Halal</a:t>
            </a:r>
            <a:r>
              <a:rPr lang="en-US" sz="2000" dirty="0" smtClean="0">
                <a:latin typeface="Calibri" pitchFamily="34" charset="0"/>
              </a:rPr>
              <a:t> if they met was built on a proactive and a precaution approach to avoid </a:t>
            </a:r>
            <a:r>
              <a:rPr lang="en-US" sz="2000" dirty="0" err="1" smtClean="0">
                <a:latin typeface="Calibri" pitchFamily="34" charset="0"/>
              </a:rPr>
              <a:t>Haram</a:t>
            </a:r>
            <a:r>
              <a:rPr lang="en-US" sz="2000" dirty="0" smtClean="0">
                <a:latin typeface="Calibri" pitchFamily="34" charset="0"/>
              </a:rPr>
              <a:t>*.</a:t>
            </a:r>
          </a:p>
          <a:p>
            <a:pPr>
              <a:lnSpc>
                <a:spcPct val="150000"/>
              </a:lnSpc>
              <a:spcBef>
                <a:spcPts val="600"/>
              </a:spcBef>
              <a:buNone/>
            </a:pPr>
            <a:endParaRPr lang="ar-KW" sz="2000" dirty="0" smtClean="0">
              <a:latin typeface="Calibri" pitchFamily="34" charset="0"/>
              <a:cs typeface="Times New Roman" pitchFamily="18" charset="0"/>
            </a:endParaRPr>
          </a:p>
          <a:p>
            <a:pPr>
              <a:lnSpc>
                <a:spcPct val="150000"/>
              </a:lnSpc>
              <a:spcBef>
                <a:spcPts val="600"/>
              </a:spcBef>
              <a:buNone/>
            </a:pP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Mushbooh</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ctr">
              <a:lnSpc>
                <a:spcPct val="200000"/>
              </a:lnSpc>
              <a:spcBef>
                <a:spcPts val="600"/>
              </a:spcBef>
              <a:buNone/>
            </a:pPr>
            <a:r>
              <a:rPr lang="en-US" sz="2400" dirty="0" smtClean="0">
                <a:latin typeface="Calibri" pitchFamily="34" charset="0"/>
              </a:rPr>
              <a:t>Suspects are not </a:t>
            </a:r>
            <a:r>
              <a:rPr lang="en-US" sz="2400" dirty="0" err="1" smtClean="0">
                <a:latin typeface="Calibri" pitchFamily="34" charset="0"/>
              </a:rPr>
              <a:t>Haram</a:t>
            </a:r>
            <a:r>
              <a:rPr lang="en-US" sz="2400" dirty="0" smtClean="0">
                <a:latin typeface="Calibri" pitchFamily="34" charset="0"/>
              </a:rPr>
              <a:t>, and it is not correct to say that whoever fall into the suspected area has committed </a:t>
            </a:r>
            <a:r>
              <a:rPr lang="en-US" sz="2400" dirty="0" err="1" smtClean="0">
                <a:latin typeface="Calibri" pitchFamily="34" charset="0"/>
              </a:rPr>
              <a:t>Haram</a:t>
            </a:r>
            <a:r>
              <a:rPr lang="en-US" sz="2400" dirty="0" smtClean="0">
                <a:latin typeface="Calibri" pitchFamily="34" charset="0"/>
              </a:rPr>
              <a:t>.</a:t>
            </a:r>
          </a:p>
          <a:p>
            <a:pPr algn="ctr">
              <a:lnSpc>
                <a:spcPct val="200000"/>
              </a:lnSpc>
              <a:spcBef>
                <a:spcPts val="600"/>
              </a:spcBef>
              <a:buNone/>
            </a:pPr>
            <a:endParaRPr lang="en-US" sz="2400" dirty="0" smtClean="0">
              <a:latin typeface="Calibri" pitchFamily="34" charset="0"/>
            </a:endParaRPr>
          </a:p>
          <a:p>
            <a:pPr algn="ctr">
              <a:lnSpc>
                <a:spcPct val="200000"/>
              </a:lnSpc>
              <a:spcBef>
                <a:spcPts val="600"/>
              </a:spcBef>
              <a:buNone/>
            </a:pPr>
            <a:r>
              <a:rPr lang="en-US" sz="2400" dirty="0" smtClean="0">
                <a:latin typeface="Calibri" pitchFamily="34" charset="0"/>
              </a:rPr>
              <a:t>But piety is to avoid suspect. Piety rank is high in Islam, and whoever keep up with piety will surely be rewarded.</a:t>
            </a:r>
            <a:endParaRPr lang="ar-KW" sz="2400" dirty="0" smtClean="0">
              <a:latin typeface="Calibri" pitchFamily="34" charset="0"/>
              <a:cs typeface="Times New Roman" pitchFamily="18" charset="0"/>
            </a:endParaRPr>
          </a:p>
          <a:p>
            <a:pPr algn="ctr">
              <a:lnSpc>
                <a:spcPct val="200000"/>
              </a:lnSpc>
              <a:spcBef>
                <a:spcPts val="600"/>
              </a:spcBef>
              <a:buNone/>
            </a:pPr>
            <a:endParaRPr lang="ar-KW" sz="240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Makrooh</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just">
              <a:lnSpc>
                <a:spcPct val="150000"/>
              </a:lnSpc>
            </a:pPr>
            <a:r>
              <a:rPr lang="en-US" sz="2400" dirty="0" err="1" smtClean="0">
                <a:latin typeface="Calibri" pitchFamily="34" charset="0"/>
              </a:rPr>
              <a:t>Makrooh</a:t>
            </a:r>
            <a:r>
              <a:rPr lang="en-US" sz="2400" dirty="0" smtClean="0">
                <a:latin typeface="Calibri" pitchFamily="34" charset="0"/>
              </a:rPr>
              <a:t>: Is a religious terminology of Islam that means abomination i.e. things or acts that we were asked not to do, but not in a definitive manner. </a:t>
            </a:r>
          </a:p>
          <a:p>
            <a:pPr algn="just">
              <a:lnSpc>
                <a:spcPct val="150000"/>
              </a:lnSpc>
            </a:pPr>
            <a:r>
              <a:rPr lang="en-US" sz="2400" dirty="0" smtClean="0">
                <a:latin typeface="Calibri" pitchFamily="34" charset="0"/>
              </a:rPr>
              <a:t>Abomination is less than </a:t>
            </a:r>
            <a:r>
              <a:rPr lang="en-US" sz="2400" dirty="0" err="1" smtClean="0">
                <a:latin typeface="Calibri" pitchFamily="34" charset="0"/>
              </a:rPr>
              <a:t>Haram</a:t>
            </a:r>
            <a:r>
              <a:rPr lang="en-US" sz="2400" dirty="0" smtClean="0">
                <a:latin typeface="Calibri" pitchFamily="34" charset="0"/>
              </a:rPr>
              <a:t> in rank, and who ever comet abomination is not considered as if he did </a:t>
            </a:r>
            <a:r>
              <a:rPr lang="en-US" sz="2400" dirty="0" err="1" smtClean="0">
                <a:latin typeface="Calibri" pitchFamily="34" charset="0"/>
              </a:rPr>
              <a:t>Haram</a:t>
            </a:r>
            <a:r>
              <a:rPr lang="en-US" sz="2400" dirty="0" smtClean="0">
                <a:latin typeface="Calibri" pitchFamily="34" charset="0"/>
              </a:rPr>
              <a:t>. However, the persistent in disregarding abomination may encourage one to comet </a:t>
            </a:r>
            <a:r>
              <a:rPr lang="en-US" sz="2400" dirty="0" err="1" smtClean="0">
                <a:latin typeface="Calibri" pitchFamily="34" charset="0"/>
              </a:rPr>
              <a:t>Haram</a:t>
            </a:r>
            <a:r>
              <a:rPr lang="en-US" sz="2400" dirty="0" smtClean="0">
                <a:latin typeface="Calibri" pitchFamily="34" charset="0"/>
              </a:rPr>
              <a:t>. </a:t>
            </a:r>
            <a:endParaRPr lang="ar-KW" sz="2400" dirty="0" smtClean="0">
              <a:latin typeface="Calibri" pitchFamily="34" charset="0"/>
              <a:cs typeface="Times New Roman" pitchFamily="18" charset="0"/>
            </a:endParaRPr>
          </a:p>
          <a:p>
            <a:pPr algn="just">
              <a:lnSpc>
                <a:spcPct val="150000"/>
              </a:lnSpc>
            </a:pPr>
            <a:endParaRPr lang="en-US" sz="2400" dirty="0">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Tayyib</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just">
              <a:lnSpc>
                <a:spcPct val="200000"/>
              </a:lnSpc>
              <a:spcBef>
                <a:spcPts val="600"/>
              </a:spcBef>
            </a:pPr>
            <a:r>
              <a:rPr lang="en-US" sz="2400" dirty="0" err="1" smtClean="0">
                <a:latin typeface="Calibri" pitchFamily="34" charset="0"/>
              </a:rPr>
              <a:t>Tayyib</a:t>
            </a:r>
            <a:r>
              <a:rPr lang="en-US" sz="2400" dirty="0" smtClean="0">
                <a:latin typeface="Calibri" pitchFamily="34" charset="0"/>
              </a:rPr>
              <a:t>: Is a religious terminology of Islam that means “good and pure”.</a:t>
            </a:r>
          </a:p>
          <a:p>
            <a:pPr algn="just">
              <a:lnSpc>
                <a:spcPct val="200000"/>
              </a:lnSpc>
              <a:spcBef>
                <a:spcPts val="600"/>
              </a:spcBef>
            </a:pPr>
            <a:r>
              <a:rPr lang="en-US" sz="2400" dirty="0" smtClean="0">
                <a:latin typeface="Calibri" pitchFamily="34" charset="0"/>
              </a:rPr>
              <a:t>In the Qur'an (Which is God’s revelations to mankind) the concept of </a:t>
            </a:r>
            <a:r>
              <a:rPr lang="en-US" sz="2400" dirty="0" err="1" smtClean="0">
                <a:latin typeface="Calibri" pitchFamily="34" charset="0"/>
              </a:rPr>
              <a:t>Tayyib</a:t>
            </a:r>
            <a:r>
              <a:rPr lang="en-US" sz="2400" dirty="0" smtClean="0">
                <a:latin typeface="Calibri" pitchFamily="34" charset="0"/>
              </a:rPr>
              <a:t> is explicitly coupled with the injunction of eating </a:t>
            </a:r>
            <a:r>
              <a:rPr lang="en-US" sz="2400" dirty="0" err="1" smtClean="0">
                <a:latin typeface="Calibri" pitchFamily="34" charset="0"/>
              </a:rPr>
              <a:t>Halal</a:t>
            </a:r>
            <a:r>
              <a:rPr lang="en-US" sz="2400" dirty="0" smtClean="0">
                <a:latin typeface="Calibri" pitchFamily="34" charset="0"/>
              </a:rPr>
              <a:t>.</a:t>
            </a:r>
          </a:p>
          <a:p>
            <a:pPr algn="just">
              <a:lnSpc>
                <a:spcPct val="200000"/>
              </a:lnSpc>
              <a:spcBef>
                <a:spcPts val="600"/>
              </a:spcBef>
            </a:pPr>
            <a:endParaRPr lang="en-US" sz="2400" dirty="0">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Azka</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just">
              <a:lnSpc>
                <a:spcPct val="200000"/>
              </a:lnSpc>
            </a:pPr>
            <a:r>
              <a:rPr lang="en-US" sz="2400" dirty="0" err="1" smtClean="0">
                <a:latin typeface="Calibri" pitchFamily="34" charset="0"/>
              </a:rPr>
              <a:t>Azka</a:t>
            </a:r>
            <a:r>
              <a:rPr lang="en-US" sz="2400" dirty="0" smtClean="0">
                <a:latin typeface="Calibri" pitchFamily="34" charset="0"/>
              </a:rPr>
              <a:t>: Is a religious terminology of Islam that means “purest, highest rank in </a:t>
            </a:r>
            <a:r>
              <a:rPr lang="en-US" sz="2400" dirty="0" err="1" smtClean="0">
                <a:latin typeface="Calibri" pitchFamily="34" charset="0"/>
              </a:rPr>
              <a:t>Halal</a:t>
            </a:r>
            <a:r>
              <a:rPr lang="en-US" sz="2400" dirty="0" smtClean="0">
                <a:latin typeface="Calibri" pitchFamily="34" charset="0"/>
              </a:rPr>
              <a:t>, and finest”.</a:t>
            </a:r>
            <a:endParaRPr lang="en-US" sz="2400" dirty="0">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Najis</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just">
              <a:lnSpc>
                <a:spcPct val="150000"/>
              </a:lnSpc>
              <a:spcBef>
                <a:spcPts val="600"/>
              </a:spcBef>
            </a:pPr>
            <a:r>
              <a:rPr lang="en-US" sz="2400" dirty="0" smtClean="0">
                <a:latin typeface="Calibri" pitchFamily="34" charset="0"/>
              </a:rPr>
              <a:t>Language wise it can be defined as any material that is dirty. </a:t>
            </a:r>
          </a:p>
          <a:p>
            <a:pPr algn="just">
              <a:lnSpc>
                <a:spcPct val="150000"/>
              </a:lnSpc>
              <a:spcBef>
                <a:spcPts val="600"/>
              </a:spcBef>
            </a:pPr>
            <a:r>
              <a:rPr lang="en-US" sz="2400" dirty="0" smtClean="0">
                <a:latin typeface="Calibri" pitchFamily="34" charset="0"/>
              </a:rPr>
              <a:t>Islamic wise it can be defined as a descriptive rule  of any material that prevent performing a prayer whether it present in the human body or the place or the dress or so. </a:t>
            </a:r>
            <a:endParaRPr lang="ar-KW" sz="2400" dirty="0" smtClean="0">
              <a:latin typeface="Calibri" pitchFamily="34" charset="0"/>
              <a:cs typeface="Times New Roman" pitchFamily="18" charset="0"/>
            </a:endParaRPr>
          </a:p>
          <a:p>
            <a:pPr algn="just">
              <a:lnSpc>
                <a:spcPct val="150000"/>
              </a:lnSpc>
              <a:spcBef>
                <a:spcPts val="600"/>
              </a:spcBef>
            </a:pPr>
            <a:r>
              <a:rPr lang="en-US" sz="2400" dirty="0" err="1" smtClean="0">
                <a:latin typeface="Calibri" pitchFamily="34" charset="0"/>
              </a:rPr>
              <a:t>Najis</a:t>
            </a:r>
            <a:r>
              <a:rPr lang="en-US" sz="2400" dirty="0" smtClean="0">
                <a:latin typeface="Calibri" pitchFamily="34" charset="0"/>
              </a:rPr>
              <a:t> is divided into three sections:</a:t>
            </a:r>
            <a:endParaRPr lang="ar-KW" sz="2400" dirty="0" smtClean="0">
              <a:latin typeface="Calibri" pitchFamily="34" charset="0"/>
              <a:cs typeface="Times New Roman" pitchFamily="18" charset="0"/>
            </a:endParaRPr>
          </a:p>
          <a:p>
            <a:pPr algn="just">
              <a:lnSpc>
                <a:spcPct val="150000"/>
              </a:lnSpc>
              <a:spcBef>
                <a:spcPts val="600"/>
              </a:spcBef>
            </a:pPr>
            <a:endParaRPr lang="ar-KW" sz="2400" dirty="0">
              <a:latin typeface="Calibri" pitchFamily="34" charset="0"/>
              <a:cs typeface="Times New Roman" pitchFamily="18" charset="0"/>
            </a:endParaRPr>
          </a:p>
        </p:txBody>
      </p:sp>
      <p:sp>
        <p:nvSpPr>
          <p:cNvPr id="10" name="Text Box 5"/>
          <p:cNvSpPr txBox="1">
            <a:spLocks noChangeArrowheads="1"/>
          </p:cNvSpPr>
          <p:nvPr/>
        </p:nvSpPr>
        <p:spPr bwMode="auto">
          <a:xfrm>
            <a:off x="2795074" y="4500570"/>
            <a:ext cx="3420000" cy="587148"/>
          </a:xfrm>
          <a:prstGeom prst="rect">
            <a:avLst/>
          </a:prstGeom>
          <a:solidFill>
            <a:srgbClr val="00B050"/>
          </a:solidFill>
          <a:ln w="9525">
            <a:noFill/>
            <a:miter lim="800000"/>
            <a:headEnd/>
            <a:tailEnd/>
          </a:ln>
        </p:spPr>
        <p:txBody>
          <a:bodyPr>
            <a:spAutoFit/>
          </a:bodyPr>
          <a:lstStyle/>
          <a:p>
            <a:pPr>
              <a:lnSpc>
                <a:spcPct val="150000"/>
              </a:lnSpc>
              <a:spcBef>
                <a:spcPts val="600"/>
              </a:spcBef>
            </a:pPr>
            <a:r>
              <a:rPr lang="en-US" sz="2400" b="0" dirty="0" smtClean="0">
                <a:solidFill>
                  <a:schemeClr val="bg1"/>
                </a:solidFill>
                <a:latin typeface="Calibri" pitchFamily="34" charset="0"/>
              </a:rPr>
              <a:t>Thickener (</a:t>
            </a:r>
            <a:r>
              <a:rPr lang="ar-SA" sz="2400" b="0" dirty="0" smtClean="0">
                <a:solidFill>
                  <a:schemeClr val="bg1"/>
                </a:solidFill>
                <a:latin typeface="Calibri" pitchFamily="34" charset="0"/>
                <a:cs typeface="Times New Roman" pitchFamily="18" charset="0"/>
              </a:rPr>
              <a:t>مغلَّظة</a:t>
            </a:r>
            <a:r>
              <a:rPr lang="en-US" sz="2400" b="0" dirty="0" smtClean="0">
                <a:solidFill>
                  <a:schemeClr val="bg1"/>
                </a:solidFill>
                <a:latin typeface="Calibri" pitchFamily="34" charset="0"/>
              </a:rPr>
              <a:t>)</a:t>
            </a:r>
            <a:endParaRPr lang="en-US" sz="2400" b="0" dirty="0">
              <a:solidFill>
                <a:schemeClr val="bg1"/>
              </a:solidFill>
              <a:latin typeface="Calibri" pitchFamily="34" charset="0"/>
            </a:endParaRPr>
          </a:p>
        </p:txBody>
      </p:sp>
      <p:sp>
        <p:nvSpPr>
          <p:cNvPr id="11" name="Text Box 5"/>
          <p:cNvSpPr txBox="1">
            <a:spLocks noChangeArrowheads="1"/>
          </p:cNvSpPr>
          <p:nvPr/>
        </p:nvSpPr>
        <p:spPr bwMode="auto">
          <a:xfrm>
            <a:off x="2795074" y="5643578"/>
            <a:ext cx="3420000" cy="587148"/>
          </a:xfrm>
          <a:prstGeom prst="rect">
            <a:avLst/>
          </a:prstGeom>
          <a:solidFill>
            <a:srgbClr val="C00000"/>
          </a:solidFill>
          <a:ln w="9525">
            <a:noFill/>
            <a:miter lim="800000"/>
            <a:headEnd/>
            <a:tailEnd/>
          </a:ln>
        </p:spPr>
        <p:txBody>
          <a:bodyPr>
            <a:spAutoFit/>
          </a:bodyPr>
          <a:lstStyle/>
          <a:p>
            <a:pPr>
              <a:lnSpc>
                <a:spcPct val="150000"/>
              </a:lnSpc>
              <a:spcBef>
                <a:spcPts val="600"/>
              </a:spcBef>
            </a:pPr>
            <a:r>
              <a:rPr lang="en-US" sz="2400" b="0" dirty="0">
                <a:solidFill>
                  <a:schemeClr val="bg1"/>
                </a:solidFill>
                <a:latin typeface="Calibri" pitchFamily="34" charset="0"/>
              </a:rPr>
              <a:t>Light (</a:t>
            </a:r>
            <a:r>
              <a:rPr lang="ar-SA" sz="2400" b="0" dirty="0">
                <a:solidFill>
                  <a:schemeClr val="bg1"/>
                </a:solidFill>
                <a:latin typeface="Calibri" pitchFamily="34" charset="0"/>
                <a:cs typeface="Times New Roman" pitchFamily="18" charset="0"/>
              </a:rPr>
              <a:t>مُخفَّفة</a:t>
            </a:r>
            <a:r>
              <a:rPr lang="en-US" sz="2400" b="0" dirty="0">
                <a:solidFill>
                  <a:schemeClr val="bg1"/>
                </a:solidFill>
                <a:latin typeface="Calibri" pitchFamily="34" charset="0"/>
              </a:rPr>
              <a:t>)</a:t>
            </a:r>
            <a:endParaRPr lang="ar-KW" sz="2400" b="0" dirty="0">
              <a:solidFill>
                <a:schemeClr val="bg1"/>
              </a:solidFill>
              <a:latin typeface="Calibri" pitchFamily="34" charset="0"/>
              <a:cs typeface="Times New Roman" pitchFamily="18" charset="0"/>
            </a:endParaRPr>
          </a:p>
        </p:txBody>
      </p:sp>
      <p:sp>
        <p:nvSpPr>
          <p:cNvPr id="13" name="Text Box 5"/>
          <p:cNvSpPr txBox="1">
            <a:spLocks noChangeArrowheads="1"/>
          </p:cNvSpPr>
          <p:nvPr/>
        </p:nvSpPr>
        <p:spPr bwMode="auto">
          <a:xfrm>
            <a:off x="2795074" y="5072074"/>
            <a:ext cx="3420000" cy="587148"/>
          </a:xfrm>
          <a:prstGeom prst="rect">
            <a:avLst/>
          </a:prstGeom>
          <a:solidFill>
            <a:srgbClr val="0070C0"/>
          </a:solidFill>
          <a:ln w="9525">
            <a:noFill/>
            <a:miter lim="800000"/>
            <a:headEnd/>
            <a:tailEnd/>
          </a:ln>
        </p:spPr>
        <p:txBody>
          <a:bodyPr>
            <a:spAutoFit/>
          </a:bodyPr>
          <a:lstStyle/>
          <a:p>
            <a:pPr>
              <a:lnSpc>
                <a:spcPct val="150000"/>
              </a:lnSpc>
              <a:spcBef>
                <a:spcPts val="600"/>
              </a:spcBef>
            </a:pPr>
            <a:r>
              <a:rPr lang="en-US" sz="2400" b="0" dirty="0">
                <a:solidFill>
                  <a:schemeClr val="bg1"/>
                </a:solidFill>
                <a:latin typeface="Calibri" pitchFamily="34" charset="0"/>
              </a:rPr>
              <a:t>Medium (</a:t>
            </a:r>
            <a:r>
              <a:rPr lang="ar-SA" sz="2400" b="0" dirty="0">
                <a:solidFill>
                  <a:schemeClr val="bg1"/>
                </a:solidFill>
                <a:latin typeface="Calibri" pitchFamily="34" charset="0"/>
                <a:cs typeface="Times New Roman" pitchFamily="18" charset="0"/>
              </a:rPr>
              <a:t>متوسِّطة</a:t>
            </a:r>
            <a:r>
              <a:rPr lang="en-US" sz="2400" b="0" dirty="0">
                <a:solidFill>
                  <a:schemeClr val="bg1"/>
                </a:solidFill>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nSpc>
                <a:spcPct val="150000"/>
              </a:lnSpc>
              <a:spcBef>
                <a:spcPts val="600"/>
              </a:spcBef>
            </a:pPr>
            <a:r>
              <a:rPr lang="en-US" sz="3200" dirty="0" smtClean="0">
                <a:solidFill>
                  <a:schemeClr val="tx1">
                    <a:lumMod val="65000"/>
                    <a:lumOff val="35000"/>
                  </a:schemeClr>
                </a:solidFill>
                <a:latin typeface="Calibri" pitchFamily="34" charset="0"/>
              </a:rPr>
              <a:t>Thickener (</a:t>
            </a:r>
            <a:r>
              <a:rPr lang="ar-SA" sz="3200" dirty="0" smtClean="0">
                <a:solidFill>
                  <a:schemeClr val="tx1">
                    <a:lumMod val="65000"/>
                    <a:lumOff val="35000"/>
                  </a:schemeClr>
                </a:solidFill>
                <a:latin typeface="Calibri" pitchFamily="34" charset="0"/>
                <a:cs typeface="Times New Roman" pitchFamily="18" charset="0"/>
              </a:rPr>
              <a:t>مغلَّظة</a:t>
            </a:r>
            <a:r>
              <a:rPr lang="en-US" sz="3200" dirty="0" smtClean="0">
                <a:solidFill>
                  <a:schemeClr val="tx1">
                    <a:lumMod val="65000"/>
                    <a:lumOff val="35000"/>
                  </a:schemeClr>
                </a:solidFill>
                <a:latin typeface="Calibri" pitchFamily="34" charset="0"/>
              </a:rPr>
              <a:t>) </a:t>
            </a:r>
            <a:r>
              <a:rPr lang="en-US" sz="3200" dirty="0" err="1" smtClean="0">
                <a:solidFill>
                  <a:schemeClr val="tx1">
                    <a:lumMod val="65000"/>
                    <a:lumOff val="35000"/>
                  </a:schemeClr>
                </a:solidFill>
                <a:latin typeface="Calibri" pitchFamily="34" charset="0"/>
              </a:rPr>
              <a:t>Najis</a:t>
            </a:r>
            <a:r>
              <a:rPr lang="en-US" sz="3200" dirty="0" smtClean="0">
                <a:solidFill>
                  <a:schemeClr val="tx1">
                    <a:lumMod val="65000"/>
                    <a:lumOff val="35000"/>
                  </a:schemeClr>
                </a:solidFill>
                <a:latin typeface="Calibri" pitchFamily="34" charset="0"/>
              </a:rPr>
              <a:t> material</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ctr">
              <a:lnSpc>
                <a:spcPct val="150000"/>
              </a:lnSpc>
              <a:spcBef>
                <a:spcPts val="600"/>
              </a:spcBef>
              <a:buNone/>
            </a:pPr>
            <a:r>
              <a:rPr lang="en-US" sz="2400" dirty="0" smtClean="0">
                <a:latin typeface="Calibri" pitchFamily="34" charset="0"/>
              </a:rPr>
              <a:t>Is a </a:t>
            </a:r>
            <a:r>
              <a:rPr lang="en-US" sz="2400" dirty="0" err="1" smtClean="0">
                <a:latin typeface="Calibri" pitchFamily="34" charset="0"/>
              </a:rPr>
              <a:t>Najis</a:t>
            </a:r>
            <a:r>
              <a:rPr lang="en-US" sz="2400" dirty="0" smtClean="0">
                <a:latin typeface="Calibri" pitchFamily="34" charset="0"/>
              </a:rPr>
              <a:t> material that is not removed by washing with water only one time, but it should also be washed several times with water containing soil as well.</a:t>
            </a:r>
            <a:endParaRPr lang="ar-KW" sz="2400" dirty="0">
              <a:latin typeface="Calibri" pitchFamily="34" charset="0"/>
              <a:cs typeface="Times New Roman" pitchFamily="18" charset="0"/>
            </a:endParaRPr>
          </a:p>
        </p:txBody>
      </p:sp>
      <p:sp>
        <p:nvSpPr>
          <p:cNvPr id="14" name="Rectangle 5"/>
          <p:cNvSpPr>
            <a:spLocks noChangeArrowheads="1"/>
          </p:cNvSpPr>
          <p:nvPr/>
        </p:nvSpPr>
        <p:spPr bwMode="auto">
          <a:xfrm>
            <a:off x="304800" y="3792550"/>
            <a:ext cx="8458200" cy="1350962"/>
          </a:xfrm>
          <a:prstGeom prst="rect">
            <a:avLst/>
          </a:prstGeom>
          <a:solidFill>
            <a:srgbClr val="0033CC"/>
          </a:solidFill>
          <a:ln w="9525">
            <a:noFill/>
            <a:miter lim="800000"/>
            <a:headEnd/>
            <a:tailEnd/>
          </a:ln>
        </p:spPr>
        <p:txBody>
          <a:bodyPr>
            <a:spAutoFit/>
          </a:bodyPr>
          <a:lstStyle/>
          <a:p>
            <a:pPr algn="just">
              <a:lnSpc>
                <a:spcPct val="150000"/>
              </a:lnSpc>
              <a:spcBef>
                <a:spcPts val="600"/>
              </a:spcBef>
            </a:pPr>
            <a:r>
              <a:rPr lang="en-US" sz="2900" b="0" dirty="0">
                <a:solidFill>
                  <a:schemeClr val="bg1"/>
                </a:solidFill>
                <a:latin typeface="Calibri" pitchFamily="34" charset="0"/>
              </a:rPr>
              <a:t>An example thickener (</a:t>
            </a:r>
            <a:r>
              <a:rPr lang="ar-SA" sz="2900" b="0" dirty="0">
                <a:solidFill>
                  <a:schemeClr val="bg1"/>
                </a:solidFill>
                <a:latin typeface="Calibri" pitchFamily="34" charset="0"/>
                <a:cs typeface="Times New Roman" pitchFamily="18" charset="0"/>
              </a:rPr>
              <a:t>مغلَّظة</a:t>
            </a:r>
            <a:r>
              <a:rPr lang="en-US" sz="2900" b="0" dirty="0">
                <a:solidFill>
                  <a:schemeClr val="bg1"/>
                </a:solidFill>
                <a:latin typeface="Calibri" pitchFamily="34" charset="0"/>
              </a:rPr>
              <a:t>) </a:t>
            </a:r>
            <a:r>
              <a:rPr lang="en-US" sz="2900" b="0" dirty="0" err="1">
                <a:solidFill>
                  <a:schemeClr val="bg1"/>
                </a:solidFill>
                <a:latin typeface="Calibri" pitchFamily="34" charset="0"/>
              </a:rPr>
              <a:t>Najis</a:t>
            </a:r>
            <a:r>
              <a:rPr lang="en-US" sz="2900" b="0" dirty="0">
                <a:solidFill>
                  <a:schemeClr val="bg1"/>
                </a:solidFill>
                <a:latin typeface="Calibri" pitchFamily="34" charset="0"/>
              </a:rPr>
              <a:t> material would be dog, and some scholars has followed it with pig as well. </a:t>
            </a:r>
            <a:endParaRPr lang="ar-KW" sz="2900" b="0" dirty="0">
              <a:solidFill>
                <a:schemeClr val="bg1"/>
              </a:solidFill>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Tahara</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ctr">
              <a:lnSpc>
                <a:spcPct val="200000"/>
              </a:lnSpc>
              <a:spcBef>
                <a:spcPts val="600"/>
              </a:spcBef>
              <a:buNone/>
            </a:pPr>
            <a:r>
              <a:rPr lang="en-US" sz="2800" dirty="0" smtClean="0">
                <a:latin typeface="Calibri" pitchFamily="34" charset="0"/>
              </a:rPr>
              <a:t>Language wise it mean purity, and Islamic wise it mean the disappearance of the unclean or the event (that require a bath and/or with new ablution) as well.</a:t>
            </a:r>
            <a:endParaRPr lang="ar-KW" sz="280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Jalalah</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just">
              <a:lnSpc>
                <a:spcPct val="150000"/>
              </a:lnSpc>
              <a:spcBef>
                <a:spcPts val="600"/>
              </a:spcBef>
            </a:pPr>
            <a:r>
              <a:rPr lang="en-US" sz="2800" dirty="0" smtClean="0">
                <a:latin typeface="Calibri" pitchFamily="34" charset="0"/>
              </a:rPr>
              <a:t>Is a religious terminology of Islam that refer to </a:t>
            </a:r>
            <a:r>
              <a:rPr lang="en-US" sz="2800" u="sng" dirty="0" smtClean="0">
                <a:latin typeface="Calibri" pitchFamily="34" charset="0"/>
              </a:rPr>
              <a:t>eaten meat animals</a:t>
            </a:r>
            <a:r>
              <a:rPr lang="en-US" sz="2800" dirty="0" smtClean="0">
                <a:latin typeface="Calibri" pitchFamily="34" charset="0"/>
              </a:rPr>
              <a:t> or </a:t>
            </a:r>
            <a:r>
              <a:rPr lang="en-US" sz="2800" u="sng" dirty="0" smtClean="0">
                <a:latin typeface="Calibri" pitchFamily="34" charset="0"/>
              </a:rPr>
              <a:t>birds</a:t>
            </a:r>
            <a:r>
              <a:rPr lang="en-US" sz="2800" dirty="0" smtClean="0">
                <a:latin typeface="Calibri" pitchFamily="34" charset="0"/>
              </a:rPr>
              <a:t> such as camels, cattle, sheep, chickens, geese that were fed </a:t>
            </a:r>
            <a:r>
              <a:rPr lang="en-US" sz="2800" dirty="0" err="1" smtClean="0">
                <a:latin typeface="Calibri" pitchFamily="34" charset="0"/>
              </a:rPr>
              <a:t>Najis</a:t>
            </a:r>
            <a:r>
              <a:rPr lang="en-US" sz="2800" dirty="0" smtClean="0">
                <a:latin typeface="Calibri" pitchFamily="34" charset="0"/>
              </a:rPr>
              <a:t> material, in which their meat can be eaten after certain period of time depending on the type of animal or bird and after they are fed clean feed.</a:t>
            </a:r>
            <a:endParaRPr lang="en-US" sz="2800" dirty="0">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Istihala</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just">
              <a:lnSpc>
                <a:spcPct val="150000"/>
              </a:lnSpc>
              <a:spcBef>
                <a:spcPts val="600"/>
              </a:spcBef>
            </a:pPr>
            <a:r>
              <a:rPr lang="en-US" sz="2400" dirty="0" smtClean="0">
                <a:solidFill>
                  <a:srgbClr val="00B050"/>
                </a:solidFill>
                <a:latin typeface="Calibri" pitchFamily="34" charset="0"/>
              </a:rPr>
              <a:t>Language wise</a:t>
            </a:r>
            <a:r>
              <a:rPr lang="en-US" sz="2400" dirty="0" smtClean="0">
                <a:latin typeface="Calibri" pitchFamily="34" charset="0"/>
              </a:rPr>
              <a:t> it mean the complete (100%) transformation and change of  a substance to a new substance. </a:t>
            </a:r>
          </a:p>
          <a:p>
            <a:pPr algn="just">
              <a:lnSpc>
                <a:spcPct val="150000"/>
              </a:lnSpc>
              <a:spcBef>
                <a:spcPts val="600"/>
              </a:spcBef>
            </a:pPr>
            <a:r>
              <a:rPr lang="en-US" sz="2400" dirty="0" smtClean="0">
                <a:solidFill>
                  <a:srgbClr val="00B050"/>
                </a:solidFill>
                <a:latin typeface="Calibri" pitchFamily="34" charset="0"/>
              </a:rPr>
              <a:t>Islamic wise</a:t>
            </a:r>
            <a:r>
              <a:rPr lang="en-US" sz="2400" dirty="0" smtClean="0">
                <a:latin typeface="Calibri" pitchFamily="34" charset="0"/>
              </a:rPr>
              <a:t> it mean the complete (100%) transformation and change of the reality and identity of a </a:t>
            </a:r>
            <a:r>
              <a:rPr lang="en-US" sz="2400" dirty="0" err="1" smtClean="0">
                <a:latin typeface="Calibri" pitchFamily="34" charset="0"/>
              </a:rPr>
              <a:t>Najis</a:t>
            </a:r>
            <a:r>
              <a:rPr lang="en-US" sz="2400" dirty="0" smtClean="0">
                <a:latin typeface="Calibri" pitchFamily="34" charset="0"/>
              </a:rPr>
              <a:t> substance or </a:t>
            </a:r>
            <a:r>
              <a:rPr lang="en-US" sz="2400" dirty="0" err="1" smtClean="0">
                <a:latin typeface="Calibri" pitchFamily="34" charset="0"/>
              </a:rPr>
              <a:t>Haram</a:t>
            </a:r>
            <a:r>
              <a:rPr lang="en-US" sz="2400" dirty="0" smtClean="0">
                <a:latin typeface="Calibri" pitchFamily="34" charset="0"/>
              </a:rPr>
              <a:t> substance to another new substance with new name, attributes, and properties (i.e. total chemical change). </a:t>
            </a:r>
          </a:p>
          <a:p>
            <a:pPr algn="just">
              <a:lnSpc>
                <a:spcPct val="150000"/>
              </a:lnSpc>
              <a:spcBef>
                <a:spcPts val="600"/>
              </a:spcBef>
            </a:pPr>
            <a:endParaRPr lang="en-US" sz="2400" dirty="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itle 1"/>
          <p:cNvSpPr txBox="1">
            <a:spLocks/>
          </p:cNvSpPr>
          <p:nvPr/>
        </p:nvSpPr>
        <p:spPr bwMode="auto">
          <a:xfrm>
            <a:off x="381000" y="1371600"/>
            <a:ext cx="8305800" cy="1981200"/>
          </a:xfrm>
          <a:prstGeom prst="rect">
            <a:avLst/>
          </a:prstGeom>
          <a:gradFill rotWithShape="1">
            <a:gsLst>
              <a:gs pos="0">
                <a:srgbClr val="003F77"/>
              </a:gs>
              <a:gs pos="50000">
                <a:srgbClr val="005FAD"/>
              </a:gs>
              <a:gs pos="100000">
                <a:srgbClr val="0072CE"/>
              </a:gs>
            </a:gsLst>
            <a:lin ang="5400000" scaled="1"/>
          </a:gradFill>
          <a:ln w="9525">
            <a:noFill/>
            <a:miter lim="800000"/>
            <a:headEnd/>
            <a:tailEnd/>
          </a:ln>
        </p:spPr>
        <p:txBody>
          <a:bodyPr/>
          <a:lstStyle/>
          <a:p>
            <a:pPr algn="ctr" rtl="1" eaLnBrk="0" hangingPunct="0">
              <a:lnSpc>
                <a:spcPct val="150000"/>
              </a:lnSpc>
            </a:pPr>
            <a:r>
              <a:rPr lang="en-US" sz="3600" dirty="0">
                <a:solidFill>
                  <a:schemeClr val="bg1"/>
                </a:solidFill>
                <a:latin typeface="Century Gothic" pitchFamily="34" charset="0"/>
                <a:cs typeface="Simplified Arabic" pitchFamily="18" charset="-78"/>
              </a:rPr>
              <a:t>The consumer has the right to know</a:t>
            </a:r>
          </a:p>
          <a:p>
            <a:pPr algn="ctr" rtl="1" eaLnBrk="0" hangingPunct="0">
              <a:lnSpc>
                <a:spcPct val="150000"/>
              </a:lnSpc>
            </a:pPr>
            <a:r>
              <a:rPr lang="ar-KW" sz="3600" dirty="0">
                <a:solidFill>
                  <a:schemeClr val="bg1"/>
                </a:solidFill>
                <a:latin typeface="Century Gothic" pitchFamily="34" charset="0"/>
                <a:cs typeface="Simplified Arabic" pitchFamily="18" charset="-78"/>
              </a:rPr>
              <a:t>من حق المستهلك أن يعرف</a:t>
            </a:r>
          </a:p>
        </p:txBody>
      </p:sp>
      <p:sp>
        <p:nvSpPr>
          <p:cNvPr id="10" name="Title 1"/>
          <p:cNvSpPr txBox="1">
            <a:spLocks/>
          </p:cNvSpPr>
          <p:nvPr/>
        </p:nvSpPr>
        <p:spPr bwMode="auto">
          <a:xfrm>
            <a:off x="381000" y="3581400"/>
            <a:ext cx="8305800" cy="1371600"/>
          </a:xfrm>
          <a:prstGeom prst="rect">
            <a:avLst/>
          </a:prstGeom>
          <a:solidFill>
            <a:srgbClr val="7030A0"/>
          </a:solidFill>
          <a:ln w="9525">
            <a:noFill/>
            <a:miter lim="800000"/>
            <a:headEnd/>
            <a:tailEnd/>
          </a:ln>
        </p:spPr>
        <p:txBody>
          <a:bodyPr/>
          <a:lstStyle/>
          <a:p>
            <a:pPr algn="ctr" rtl="1" eaLnBrk="0" hangingPunct="0">
              <a:lnSpc>
                <a:spcPct val="150000"/>
              </a:lnSpc>
            </a:pPr>
            <a:r>
              <a:rPr lang="en-US" sz="2400" dirty="0">
                <a:solidFill>
                  <a:schemeClr val="bg1"/>
                </a:solidFill>
                <a:latin typeface="Century Gothic" pitchFamily="34" charset="0"/>
                <a:cs typeface="Simplified Arabic" pitchFamily="18" charset="-78"/>
              </a:rPr>
              <a:t>And deliberately consumers are made not to know</a:t>
            </a:r>
          </a:p>
          <a:p>
            <a:pPr algn="ctr" rtl="1" eaLnBrk="0" hangingPunct="0">
              <a:lnSpc>
                <a:spcPct val="150000"/>
              </a:lnSpc>
            </a:pPr>
            <a:r>
              <a:rPr lang="ar-KW" sz="2400" dirty="0">
                <a:solidFill>
                  <a:schemeClr val="bg1"/>
                </a:solidFill>
                <a:latin typeface="Century Gothic" pitchFamily="34" charset="0"/>
                <a:cs typeface="Simplified Arabic" pitchFamily="18" charset="-78"/>
              </a:rPr>
              <a:t>ويتم عمداً جعل المستهلك لا يعرف</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cs typeface="Times New Roman" pitchFamily="18" charset="0"/>
              </a:rPr>
              <a:t>Halal</a:t>
            </a:r>
            <a:r>
              <a:rPr lang="en-US" sz="3200" dirty="0" smtClean="0">
                <a:solidFill>
                  <a:schemeClr val="tx1">
                    <a:lumMod val="65000"/>
                    <a:lumOff val="35000"/>
                  </a:schemeClr>
                </a:solidFill>
                <a:cs typeface="Times New Roman" pitchFamily="18" charset="0"/>
              </a:rPr>
              <a:t> slaughter (</a:t>
            </a:r>
            <a:r>
              <a:rPr lang="en-US" sz="3200" dirty="0" err="1" smtClean="0">
                <a:solidFill>
                  <a:schemeClr val="tx1">
                    <a:lumMod val="65000"/>
                    <a:lumOff val="35000"/>
                  </a:schemeClr>
                </a:solidFill>
                <a:cs typeface="Times New Roman" pitchFamily="18" charset="0"/>
              </a:rPr>
              <a:t>Dhabihah</a:t>
            </a:r>
            <a:r>
              <a:rPr lang="en-US" sz="3200" dirty="0" smtClean="0">
                <a:solidFill>
                  <a:schemeClr val="tx1">
                    <a:lumMod val="65000"/>
                    <a:lumOff val="35000"/>
                  </a:schemeClr>
                </a:solidFill>
                <a:cs typeface="Times New Roman" pitchFamily="18" charset="0"/>
              </a:rPr>
              <a:t>)</a:t>
            </a:r>
            <a:endParaRPr lang="ar-KW" sz="3200" dirty="0">
              <a:solidFill>
                <a:schemeClr val="tx1">
                  <a:lumMod val="65000"/>
                  <a:lumOff val="35000"/>
                </a:schemeClr>
              </a:solidFill>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just">
              <a:lnSpc>
                <a:spcPct val="200000"/>
              </a:lnSpc>
              <a:spcBef>
                <a:spcPts val="600"/>
              </a:spcBef>
            </a:pPr>
            <a:r>
              <a:rPr lang="en-US" sz="2000" dirty="0" err="1" smtClean="0">
                <a:latin typeface="Calibri" pitchFamily="34" charset="0"/>
              </a:rPr>
              <a:t>Halal</a:t>
            </a:r>
            <a:r>
              <a:rPr lang="en-US" sz="2000" dirty="0" smtClean="0">
                <a:latin typeface="Calibri" pitchFamily="34" charset="0"/>
              </a:rPr>
              <a:t> Slaughter is a Muslim terminology which mean the Islamic ritual cause that facilitate eating of lawful </a:t>
            </a:r>
            <a:r>
              <a:rPr lang="en-US" sz="2000" dirty="0" err="1" smtClean="0">
                <a:latin typeface="Calibri" pitchFamily="34" charset="0"/>
              </a:rPr>
              <a:t>Halal</a:t>
            </a:r>
            <a:r>
              <a:rPr lang="en-US" sz="2000" dirty="0" smtClean="0">
                <a:latin typeface="Calibri" pitchFamily="34" charset="0"/>
              </a:rPr>
              <a:t> animals by choice (</a:t>
            </a:r>
            <a:r>
              <a:rPr lang="en-US" sz="2000" dirty="0" err="1" smtClean="0">
                <a:latin typeface="Calibri" pitchFamily="34" charset="0"/>
              </a:rPr>
              <a:t>Ikhtiyar</a:t>
            </a:r>
            <a:r>
              <a:rPr lang="en-US" sz="2000" dirty="0" smtClean="0">
                <a:latin typeface="Calibri" pitchFamily="34" charset="0"/>
              </a:rPr>
              <a:t>).</a:t>
            </a:r>
          </a:p>
          <a:p>
            <a:pPr algn="just">
              <a:lnSpc>
                <a:spcPct val="200000"/>
              </a:lnSpc>
              <a:spcBef>
                <a:spcPts val="600"/>
              </a:spcBef>
            </a:pPr>
            <a:r>
              <a:rPr lang="en-US" sz="2000" dirty="0" smtClean="0">
                <a:latin typeface="Calibri" pitchFamily="34" charset="0"/>
              </a:rPr>
              <a:t>The prescribed method of ritual slaughter of all lawful </a:t>
            </a:r>
            <a:r>
              <a:rPr lang="en-US" sz="2000" dirty="0" err="1" smtClean="0">
                <a:latin typeface="Calibri" pitchFamily="34" charset="0"/>
              </a:rPr>
              <a:t>Halal</a:t>
            </a:r>
            <a:r>
              <a:rPr lang="en-US" sz="2000" dirty="0" smtClean="0">
                <a:latin typeface="Calibri" pitchFamily="34" charset="0"/>
              </a:rPr>
              <a:t> animals has several conditions to be fulfilled. </a:t>
            </a:r>
            <a:endParaRPr lang="ar-KW" sz="2000" dirty="0" smtClean="0">
              <a:latin typeface="Calibri" pitchFamily="34" charset="0"/>
              <a:cs typeface="Times New Roman" pitchFamily="18" charset="0"/>
            </a:endParaRPr>
          </a:p>
          <a:p>
            <a:pPr algn="just">
              <a:lnSpc>
                <a:spcPct val="200000"/>
              </a:lnSpc>
              <a:spcBef>
                <a:spcPts val="600"/>
              </a:spcBef>
            </a:pPr>
            <a:r>
              <a:rPr lang="en-US" sz="2000" dirty="0" smtClean="0">
                <a:latin typeface="Calibri" pitchFamily="34" charset="0"/>
              </a:rPr>
              <a:t>It should consist of one swift, deep incision with a very sharp knife on the throat, cutting the wind pipe, jugular veins and carotid arteries of both sides but leaving the spinal cord intact.</a:t>
            </a:r>
            <a:endParaRPr lang="ar-KW" sz="2000" dirty="0" smtClean="0">
              <a:latin typeface="Calibri" pitchFamily="34" charset="0"/>
              <a:cs typeface="Times New Roman" pitchFamily="18" charset="0"/>
            </a:endParaRPr>
          </a:p>
          <a:p>
            <a:pPr algn="just">
              <a:lnSpc>
                <a:spcPct val="200000"/>
              </a:lnSpc>
              <a:spcBef>
                <a:spcPts val="600"/>
              </a:spcBef>
            </a:pP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smtClean="0">
                <a:solidFill>
                  <a:schemeClr val="tx1">
                    <a:lumMod val="65000"/>
                    <a:lumOff val="35000"/>
                  </a:schemeClr>
                </a:solidFill>
                <a:latin typeface="Calibri" pitchFamily="34" charset="0"/>
              </a:rPr>
              <a:t>Dead Animal</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just">
              <a:lnSpc>
                <a:spcPct val="150000"/>
              </a:lnSpc>
              <a:spcBef>
                <a:spcPts val="600"/>
              </a:spcBef>
            </a:pPr>
            <a:r>
              <a:rPr lang="en-US" sz="2000" dirty="0" smtClean="0">
                <a:latin typeface="Calibri" pitchFamily="34" charset="0"/>
              </a:rPr>
              <a:t>What causes lawful, eaten meat animal/bird, to lose its life by accident or by failing </a:t>
            </a:r>
            <a:r>
              <a:rPr lang="ar-KW" sz="2000" dirty="0" smtClean="0">
                <a:latin typeface="Calibri" pitchFamily="34" charset="0"/>
              </a:rPr>
              <a:t>فشل</a:t>
            </a:r>
            <a:r>
              <a:rPr lang="en-US" sz="2000" dirty="0" smtClean="0">
                <a:latin typeface="Calibri" pitchFamily="34" charset="0"/>
              </a:rPr>
              <a:t> to meet one or more of the ritual slaughter conditions prescribed in Islam.</a:t>
            </a: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Halal</a:t>
            </a:r>
            <a:r>
              <a:rPr lang="en-US" sz="3200" dirty="0" smtClean="0">
                <a:solidFill>
                  <a:schemeClr val="tx1">
                    <a:lumMod val="65000"/>
                    <a:lumOff val="35000"/>
                  </a:schemeClr>
                </a:solidFill>
                <a:latin typeface="Calibri" pitchFamily="34" charset="0"/>
              </a:rPr>
              <a:t> Culture</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nSpc>
                <a:spcPct val="150000"/>
              </a:lnSpc>
            </a:pPr>
            <a:r>
              <a:rPr lang="en-US" sz="2000" dirty="0" err="1" smtClean="0">
                <a:latin typeface="Calibri" pitchFamily="34" charset="0"/>
                <a:ea typeface="MS PGothic" pitchFamily="34" charset="-128"/>
                <a:cs typeface="Calibri" pitchFamily="34" charset="0"/>
              </a:rPr>
              <a:t>Halal</a:t>
            </a:r>
            <a:r>
              <a:rPr lang="en-US" sz="2000" dirty="0" smtClean="0">
                <a:latin typeface="Calibri" pitchFamily="34" charset="0"/>
                <a:ea typeface="MS PGothic" pitchFamily="34" charset="-128"/>
                <a:cs typeface="Calibri" pitchFamily="34" charset="0"/>
              </a:rPr>
              <a:t> culture is a subject that every single Muslim should be acquainted with in the field of his or her specialization, especially in food and non-food products and services that deal with critical components and methods of production.</a:t>
            </a:r>
            <a:endParaRPr lang="en-US" sz="2000" dirty="0">
              <a:latin typeface="Calibri" pitchFamily="34" charset="0"/>
              <a:ea typeface="MS PGothic" pitchFamily="34" charset="-128"/>
              <a:cs typeface="Calibri" pitchFamily="34" charset="0"/>
            </a:endParaRPr>
          </a:p>
        </p:txBody>
      </p:sp>
      <p:pic>
        <p:nvPicPr>
          <p:cNvPr id="10" name="Picture 11"/>
          <p:cNvPicPr>
            <a:picLocks noChangeAspect="1" noChangeArrowheads="1"/>
          </p:cNvPicPr>
          <p:nvPr/>
        </p:nvPicPr>
        <p:blipFill>
          <a:blip r:embed="rId3"/>
          <a:srcRect/>
          <a:stretch>
            <a:fillRect/>
          </a:stretch>
        </p:blipFill>
        <p:spPr bwMode="auto">
          <a:xfrm>
            <a:off x="785786" y="3571876"/>
            <a:ext cx="3264000" cy="2448000"/>
          </a:xfrm>
          <a:prstGeom prst="rect">
            <a:avLst/>
          </a:prstGeom>
          <a:noFill/>
          <a:ln w="9525">
            <a:noFill/>
            <a:miter lim="800000"/>
            <a:headEnd/>
            <a:tailEnd/>
          </a:ln>
        </p:spPr>
      </p:pic>
      <p:pic>
        <p:nvPicPr>
          <p:cNvPr id="11" name="Picture 13"/>
          <p:cNvPicPr>
            <a:picLocks noChangeAspect="1" noChangeArrowheads="1"/>
          </p:cNvPicPr>
          <p:nvPr/>
        </p:nvPicPr>
        <p:blipFill>
          <a:blip r:embed="rId4"/>
          <a:srcRect/>
          <a:stretch>
            <a:fillRect/>
          </a:stretch>
        </p:blipFill>
        <p:spPr bwMode="auto">
          <a:xfrm>
            <a:off x="6477000" y="2930531"/>
            <a:ext cx="2033588" cy="1355725"/>
          </a:xfrm>
          <a:prstGeom prst="rect">
            <a:avLst/>
          </a:prstGeom>
          <a:noFill/>
          <a:ln w="9525">
            <a:noFill/>
            <a:miter lim="800000"/>
            <a:headEnd/>
            <a:tailEnd/>
          </a:ln>
        </p:spPr>
      </p:pic>
      <p:pic>
        <p:nvPicPr>
          <p:cNvPr id="13" name="Picture 14"/>
          <p:cNvPicPr>
            <a:picLocks noChangeAspect="1" noChangeArrowheads="1"/>
          </p:cNvPicPr>
          <p:nvPr/>
        </p:nvPicPr>
        <p:blipFill>
          <a:blip r:embed="rId5"/>
          <a:srcRect/>
          <a:stretch>
            <a:fillRect/>
          </a:stretch>
        </p:blipFill>
        <p:spPr bwMode="auto">
          <a:xfrm>
            <a:off x="6072214" y="4714884"/>
            <a:ext cx="2286000" cy="1268412"/>
          </a:xfrm>
          <a:prstGeom prst="rect">
            <a:avLst/>
          </a:prstGeom>
          <a:noFill/>
          <a:ln w="9525">
            <a:noFill/>
            <a:miter lim="800000"/>
            <a:headEnd/>
            <a:tailEnd/>
          </a:ln>
        </p:spPr>
      </p:pic>
      <p:pic>
        <p:nvPicPr>
          <p:cNvPr id="14" name="Picture 16"/>
          <p:cNvPicPr>
            <a:picLocks noChangeAspect="1" noChangeArrowheads="1"/>
          </p:cNvPicPr>
          <p:nvPr/>
        </p:nvPicPr>
        <p:blipFill>
          <a:blip r:embed="rId6"/>
          <a:srcRect/>
          <a:stretch>
            <a:fillRect/>
          </a:stretch>
        </p:blipFill>
        <p:spPr bwMode="auto">
          <a:xfrm>
            <a:off x="4643438" y="3929076"/>
            <a:ext cx="1071563" cy="1500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Halal</a:t>
            </a:r>
            <a:r>
              <a:rPr lang="en-US" sz="3200" dirty="0" smtClean="0">
                <a:solidFill>
                  <a:schemeClr val="tx1">
                    <a:lumMod val="65000"/>
                    <a:lumOff val="35000"/>
                  </a:schemeClr>
                </a:solidFill>
                <a:latin typeface="Calibri" pitchFamily="34" charset="0"/>
              </a:rPr>
              <a:t> Culture</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ctr">
              <a:lnSpc>
                <a:spcPct val="150000"/>
              </a:lnSpc>
              <a:spcBef>
                <a:spcPts val="600"/>
              </a:spcBef>
              <a:defRPr/>
            </a:pPr>
            <a:r>
              <a:rPr lang="en-US" sz="2000" dirty="0" err="1" smtClean="0">
                <a:latin typeface="Calibri" pitchFamily="34" charset="0"/>
                <a:cs typeface="Calibri" pitchFamily="34" charset="0"/>
              </a:rPr>
              <a:t>Halal</a:t>
            </a:r>
            <a:r>
              <a:rPr lang="en-US" sz="2000" dirty="0" smtClean="0">
                <a:latin typeface="Calibri" pitchFamily="34" charset="0"/>
                <a:cs typeface="Calibri" pitchFamily="34" charset="0"/>
              </a:rPr>
              <a:t> culture in general is the knowledge and action taken to avoid</a:t>
            </a:r>
          </a:p>
          <a:p>
            <a:pPr algn="ctr">
              <a:lnSpc>
                <a:spcPct val="150000"/>
              </a:lnSpc>
              <a:spcBef>
                <a:spcPts val="600"/>
              </a:spcBef>
              <a:defRPr/>
            </a:pPr>
            <a:r>
              <a:rPr lang="en-US" sz="1600" dirty="0" smtClean="0">
                <a:latin typeface="Calibri" pitchFamily="34" charset="0"/>
                <a:cs typeface="Calibri" pitchFamily="34" charset="0"/>
              </a:rPr>
              <a:t>hazards in its four categories </a:t>
            </a:r>
          </a:p>
          <a:p>
            <a:pPr algn="ctr">
              <a:lnSpc>
                <a:spcPct val="150000"/>
              </a:lnSpc>
              <a:spcBef>
                <a:spcPts val="600"/>
              </a:spcBef>
              <a:defRPr/>
            </a:pPr>
            <a:r>
              <a:rPr lang="en-US" sz="1600" dirty="0" smtClean="0">
                <a:latin typeface="Calibri" pitchFamily="34" charset="0"/>
                <a:cs typeface="Calibri" pitchFamily="34" charset="0"/>
              </a:rPr>
              <a:t>  i.e. Microbial, chemical, physical, </a:t>
            </a:r>
          </a:p>
          <a:p>
            <a:pPr algn="ctr">
              <a:lnSpc>
                <a:spcPct val="150000"/>
              </a:lnSpc>
              <a:spcBef>
                <a:spcPts val="600"/>
              </a:spcBef>
              <a:defRPr/>
            </a:pPr>
            <a:r>
              <a:rPr lang="en-US" sz="1600" dirty="0" smtClean="0">
                <a:latin typeface="Calibri" pitchFamily="34" charset="0"/>
                <a:cs typeface="Calibri" pitchFamily="34" charset="0"/>
              </a:rPr>
              <a:t>And that of religious nature</a:t>
            </a:r>
            <a:endParaRPr lang="en-US" sz="2000" dirty="0" smtClean="0">
              <a:latin typeface="Calibri" pitchFamily="34" charset="0"/>
              <a:cs typeface="Calibri" pitchFamily="34" charset="0"/>
            </a:endParaRPr>
          </a:p>
          <a:p>
            <a:pPr algn="ctr">
              <a:lnSpc>
                <a:spcPct val="150000"/>
              </a:lnSpc>
              <a:spcBef>
                <a:spcPts val="600"/>
              </a:spcBef>
              <a:defRPr/>
            </a:pPr>
            <a:r>
              <a:rPr lang="en-US" sz="2000" dirty="0" smtClean="0">
                <a:latin typeface="Calibri" pitchFamily="34" charset="0"/>
                <a:cs typeface="Calibri" pitchFamily="34" charset="0"/>
              </a:rPr>
              <a:t>In products and services</a:t>
            </a:r>
          </a:p>
          <a:p>
            <a:pPr algn="ctr">
              <a:lnSpc>
                <a:spcPct val="150000"/>
              </a:lnSpc>
              <a:spcBef>
                <a:spcPts val="600"/>
              </a:spcBef>
              <a:defRPr/>
            </a:pPr>
            <a:r>
              <a:rPr lang="en-US" sz="2000" dirty="0" smtClean="0">
                <a:latin typeface="Calibri" pitchFamily="34" charset="0"/>
                <a:cs typeface="Calibri" pitchFamily="34" charset="0"/>
              </a:rPr>
              <a:t>in this era</a:t>
            </a:r>
          </a:p>
          <a:p>
            <a:pPr algn="ctr">
              <a:lnSpc>
                <a:spcPct val="150000"/>
              </a:lnSpc>
              <a:spcBef>
                <a:spcPts val="600"/>
              </a:spcBef>
              <a:defRPr/>
            </a:pPr>
            <a:r>
              <a:rPr lang="en-US" sz="2000" dirty="0" smtClean="0">
                <a:latin typeface="Calibri" pitchFamily="34" charset="0"/>
                <a:cs typeface="Calibri" pitchFamily="34" charset="0"/>
              </a:rPr>
              <a:t> were there are many emerging cases</a:t>
            </a:r>
          </a:p>
          <a:p>
            <a:pPr algn="ctr">
              <a:lnSpc>
                <a:spcPct val="150000"/>
              </a:lnSpc>
              <a:spcBef>
                <a:spcPts val="600"/>
              </a:spcBef>
              <a:defRPr/>
            </a:pPr>
            <a:r>
              <a:rPr lang="en-US" sz="2000" dirty="0" smtClean="0">
                <a:latin typeface="Calibri" pitchFamily="34" charset="0"/>
                <a:cs typeface="Calibri" pitchFamily="34" charset="0"/>
              </a:rPr>
              <a:t>and varied sources </a:t>
            </a:r>
          </a:p>
          <a:p>
            <a:pPr algn="ctr">
              <a:lnSpc>
                <a:spcPct val="150000"/>
              </a:lnSpc>
              <a:spcBef>
                <a:spcPts val="600"/>
              </a:spcBef>
              <a:defRPr/>
            </a:pPr>
            <a:r>
              <a:rPr lang="en-US" sz="2000" dirty="0" smtClean="0">
                <a:latin typeface="Calibri" pitchFamily="34" charset="0"/>
                <a:cs typeface="Calibri" pitchFamily="34" charset="0"/>
              </a:rPr>
              <a:t>of raw ingredients and methods of production</a:t>
            </a:r>
            <a:endParaRPr lang="en-US" sz="2400" dirty="0" smtClean="0">
              <a:solidFill>
                <a:schemeClr val="tx2">
                  <a:lumMod val="60000"/>
                  <a:lumOff val="40000"/>
                </a:schemeClr>
              </a:solidFill>
              <a:latin typeface="Calibri" pitchFamily="34" charset="0"/>
              <a:cs typeface="Calibri" pitchFamily="34" charset="0"/>
            </a:endParaRPr>
          </a:p>
        </p:txBody>
      </p:sp>
      <p:grpSp>
        <p:nvGrpSpPr>
          <p:cNvPr id="15" name="Group 13"/>
          <p:cNvGrpSpPr>
            <a:grpSpLocks/>
          </p:cNvGrpSpPr>
          <p:nvPr/>
        </p:nvGrpSpPr>
        <p:grpSpPr bwMode="auto">
          <a:xfrm>
            <a:off x="152400" y="2143116"/>
            <a:ext cx="8899525" cy="2727325"/>
            <a:chOff x="152400" y="1158875"/>
            <a:chExt cx="8899525" cy="2727325"/>
          </a:xfrm>
        </p:grpSpPr>
        <p:pic>
          <p:nvPicPr>
            <p:cNvPr id="16" name="Picture 32"/>
            <p:cNvPicPr>
              <a:picLocks noChangeAspect="1" noChangeArrowheads="1"/>
            </p:cNvPicPr>
            <p:nvPr/>
          </p:nvPicPr>
          <p:blipFill>
            <a:blip r:embed="rId3"/>
            <a:srcRect/>
            <a:stretch>
              <a:fillRect/>
            </a:stretch>
          </p:blipFill>
          <p:spPr bwMode="auto">
            <a:xfrm>
              <a:off x="152400" y="1235075"/>
              <a:ext cx="2651125" cy="2651125"/>
            </a:xfrm>
            <a:prstGeom prst="rect">
              <a:avLst/>
            </a:prstGeom>
            <a:noFill/>
            <a:ln w="9525">
              <a:noFill/>
              <a:miter lim="800000"/>
              <a:headEnd/>
              <a:tailEnd/>
            </a:ln>
          </p:spPr>
        </p:pic>
        <p:pic>
          <p:nvPicPr>
            <p:cNvPr id="17" name="Picture 3"/>
            <p:cNvPicPr>
              <a:picLocks noChangeAspect="1" noChangeArrowheads="1"/>
            </p:cNvPicPr>
            <p:nvPr/>
          </p:nvPicPr>
          <p:blipFill>
            <a:blip r:embed="rId3"/>
            <a:srcRect/>
            <a:stretch>
              <a:fillRect/>
            </a:stretch>
          </p:blipFill>
          <p:spPr bwMode="auto">
            <a:xfrm>
              <a:off x="6553200" y="1158875"/>
              <a:ext cx="2498725" cy="249872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Halal</a:t>
            </a:r>
            <a:r>
              <a:rPr lang="en-US" sz="3200" dirty="0" smtClean="0">
                <a:solidFill>
                  <a:schemeClr val="tx1">
                    <a:lumMod val="65000"/>
                    <a:lumOff val="35000"/>
                  </a:schemeClr>
                </a:solidFill>
                <a:latin typeface="Calibri" pitchFamily="34" charset="0"/>
              </a:rPr>
              <a:t> Culture</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algn="ctr">
              <a:lnSpc>
                <a:spcPct val="150000"/>
              </a:lnSpc>
              <a:spcBef>
                <a:spcPts val="600"/>
              </a:spcBef>
              <a:defRPr/>
            </a:pPr>
            <a:r>
              <a:rPr lang="en-US" sz="2000" dirty="0" err="1" smtClean="0">
                <a:latin typeface="Calibri" pitchFamily="34" charset="0"/>
                <a:cs typeface="Calibri" pitchFamily="34" charset="0"/>
              </a:rPr>
              <a:t>Halal</a:t>
            </a:r>
            <a:r>
              <a:rPr lang="en-US" sz="2000" dirty="0" smtClean="0">
                <a:latin typeface="Calibri" pitchFamily="34" charset="0"/>
                <a:cs typeface="Calibri" pitchFamily="34" charset="0"/>
              </a:rPr>
              <a:t> culture in general is the knowledge and action taken to avoid</a:t>
            </a:r>
          </a:p>
          <a:p>
            <a:pPr algn="ctr">
              <a:lnSpc>
                <a:spcPct val="150000"/>
              </a:lnSpc>
              <a:spcBef>
                <a:spcPts val="600"/>
              </a:spcBef>
              <a:defRPr/>
            </a:pPr>
            <a:r>
              <a:rPr lang="en-US" sz="1600" dirty="0" smtClean="0">
                <a:latin typeface="Calibri" pitchFamily="34" charset="0"/>
                <a:cs typeface="Calibri" pitchFamily="34" charset="0"/>
              </a:rPr>
              <a:t>hazards in its four categories </a:t>
            </a:r>
          </a:p>
          <a:p>
            <a:pPr algn="ctr">
              <a:lnSpc>
                <a:spcPct val="150000"/>
              </a:lnSpc>
              <a:spcBef>
                <a:spcPts val="600"/>
              </a:spcBef>
              <a:defRPr/>
            </a:pPr>
            <a:r>
              <a:rPr lang="en-US" sz="1600" dirty="0" smtClean="0">
                <a:latin typeface="Calibri" pitchFamily="34" charset="0"/>
                <a:cs typeface="Calibri" pitchFamily="34" charset="0"/>
              </a:rPr>
              <a:t>  i.e. Microbial, chemical, physical, </a:t>
            </a:r>
          </a:p>
          <a:p>
            <a:pPr algn="ctr">
              <a:lnSpc>
                <a:spcPct val="150000"/>
              </a:lnSpc>
              <a:spcBef>
                <a:spcPts val="600"/>
              </a:spcBef>
              <a:defRPr/>
            </a:pPr>
            <a:r>
              <a:rPr lang="en-US" sz="1600" dirty="0" smtClean="0">
                <a:latin typeface="Calibri" pitchFamily="34" charset="0"/>
                <a:cs typeface="Calibri" pitchFamily="34" charset="0"/>
              </a:rPr>
              <a:t>And that of religious nature</a:t>
            </a:r>
            <a:endParaRPr lang="en-US" sz="2000" dirty="0" smtClean="0">
              <a:latin typeface="Calibri" pitchFamily="34" charset="0"/>
              <a:cs typeface="Calibri" pitchFamily="34" charset="0"/>
            </a:endParaRPr>
          </a:p>
          <a:p>
            <a:pPr algn="ctr">
              <a:lnSpc>
                <a:spcPct val="150000"/>
              </a:lnSpc>
              <a:spcBef>
                <a:spcPts val="600"/>
              </a:spcBef>
              <a:defRPr/>
            </a:pPr>
            <a:r>
              <a:rPr lang="en-US" sz="2000" dirty="0" smtClean="0">
                <a:latin typeface="Calibri" pitchFamily="34" charset="0"/>
                <a:cs typeface="Calibri" pitchFamily="34" charset="0"/>
              </a:rPr>
              <a:t>In products and services</a:t>
            </a:r>
          </a:p>
          <a:p>
            <a:pPr algn="ctr">
              <a:lnSpc>
                <a:spcPct val="150000"/>
              </a:lnSpc>
              <a:spcBef>
                <a:spcPts val="600"/>
              </a:spcBef>
              <a:defRPr/>
            </a:pPr>
            <a:r>
              <a:rPr lang="en-US" sz="2000" dirty="0" smtClean="0">
                <a:latin typeface="Calibri" pitchFamily="34" charset="0"/>
                <a:cs typeface="Calibri" pitchFamily="34" charset="0"/>
              </a:rPr>
              <a:t>in this era</a:t>
            </a:r>
          </a:p>
          <a:p>
            <a:pPr algn="ctr">
              <a:lnSpc>
                <a:spcPct val="150000"/>
              </a:lnSpc>
              <a:spcBef>
                <a:spcPts val="600"/>
              </a:spcBef>
              <a:defRPr/>
            </a:pPr>
            <a:r>
              <a:rPr lang="en-US" sz="2000" dirty="0" smtClean="0">
                <a:latin typeface="Calibri" pitchFamily="34" charset="0"/>
                <a:cs typeface="Calibri" pitchFamily="34" charset="0"/>
              </a:rPr>
              <a:t> were there are many emerging cases</a:t>
            </a:r>
          </a:p>
          <a:p>
            <a:pPr algn="ctr">
              <a:lnSpc>
                <a:spcPct val="150000"/>
              </a:lnSpc>
              <a:spcBef>
                <a:spcPts val="600"/>
              </a:spcBef>
              <a:defRPr/>
            </a:pPr>
            <a:r>
              <a:rPr lang="en-US" sz="2000" dirty="0" smtClean="0">
                <a:latin typeface="Calibri" pitchFamily="34" charset="0"/>
                <a:cs typeface="Calibri" pitchFamily="34" charset="0"/>
              </a:rPr>
              <a:t>and varied sources </a:t>
            </a:r>
          </a:p>
          <a:p>
            <a:pPr algn="ctr">
              <a:lnSpc>
                <a:spcPct val="150000"/>
              </a:lnSpc>
              <a:spcBef>
                <a:spcPts val="600"/>
              </a:spcBef>
              <a:defRPr/>
            </a:pPr>
            <a:r>
              <a:rPr lang="en-US" sz="2000" dirty="0" smtClean="0">
                <a:latin typeface="Calibri" pitchFamily="34" charset="0"/>
                <a:cs typeface="Calibri" pitchFamily="34" charset="0"/>
              </a:rPr>
              <a:t>of raw ingredients and methods of production</a:t>
            </a:r>
            <a:endParaRPr lang="en-US" sz="2400" dirty="0" smtClean="0">
              <a:solidFill>
                <a:schemeClr val="tx2">
                  <a:lumMod val="60000"/>
                  <a:lumOff val="40000"/>
                </a:schemeClr>
              </a:solidFill>
              <a:latin typeface="Calibri" pitchFamily="34" charset="0"/>
              <a:cs typeface="Calibri" pitchFamily="34" charset="0"/>
            </a:endParaRPr>
          </a:p>
        </p:txBody>
      </p:sp>
      <p:grpSp>
        <p:nvGrpSpPr>
          <p:cNvPr id="2" name="Group 13"/>
          <p:cNvGrpSpPr>
            <a:grpSpLocks/>
          </p:cNvGrpSpPr>
          <p:nvPr/>
        </p:nvGrpSpPr>
        <p:grpSpPr bwMode="auto">
          <a:xfrm>
            <a:off x="152400" y="2143116"/>
            <a:ext cx="8899525" cy="2727325"/>
            <a:chOff x="152400" y="1158875"/>
            <a:chExt cx="8899525" cy="2727325"/>
          </a:xfrm>
        </p:grpSpPr>
        <p:pic>
          <p:nvPicPr>
            <p:cNvPr id="16" name="Picture 32"/>
            <p:cNvPicPr>
              <a:picLocks noChangeAspect="1" noChangeArrowheads="1"/>
            </p:cNvPicPr>
            <p:nvPr/>
          </p:nvPicPr>
          <p:blipFill>
            <a:blip r:embed="rId3"/>
            <a:srcRect/>
            <a:stretch>
              <a:fillRect/>
            </a:stretch>
          </p:blipFill>
          <p:spPr bwMode="auto">
            <a:xfrm>
              <a:off x="152400" y="1235075"/>
              <a:ext cx="2651125" cy="2651125"/>
            </a:xfrm>
            <a:prstGeom prst="rect">
              <a:avLst/>
            </a:prstGeom>
            <a:noFill/>
            <a:ln w="9525">
              <a:noFill/>
              <a:miter lim="800000"/>
              <a:headEnd/>
              <a:tailEnd/>
            </a:ln>
          </p:spPr>
        </p:pic>
        <p:pic>
          <p:nvPicPr>
            <p:cNvPr id="17" name="Picture 3"/>
            <p:cNvPicPr>
              <a:picLocks noChangeAspect="1" noChangeArrowheads="1"/>
            </p:cNvPicPr>
            <p:nvPr/>
          </p:nvPicPr>
          <p:blipFill>
            <a:blip r:embed="rId3"/>
            <a:srcRect/>
            <a:stretch>
              <a:fillRect/>
            </a:stretch>
          </p:blipFill>
          <p:spPr bwMode="auto">
            <a:xfrm>
              <a:off x="6553200" y="1158875"/>
              <a:ext cx="2498725" cy="249872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Halal</a:t>
            </a:r>
            <a:r>
              <a:rPr lang="en-US" sz="3200" dirty="0" smtClean="0">
                <a:solidFill>
                  <a:schemeClr val="tx1">
                    <a:lumMod val="65000"/>
                    <a:lumOff val="35000"/>
                  </a:schemeClr>
                </a:solidFill>
                <a:latin typeface="Calibri" pitchFamily="34" charset="0"/>
              </a:rPr>
              <a:t> Culture</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74805"/>
            <a:ext cx="8229600" cy="4525963"/>
          </a:xfrm>
        </p:spPr>
        <p:txBody>
          <a:bodyPr>
            <a:noAutofit/>
          </a:bodyPr>
          <a:lstStyle/>
          <a:p>
            <a:pPr marL="457200" indent="-457200" algn="just">
              <a:lnSpc>
                <a:spcPct val="150000"/>
              </a:lnSpc>
              <a:buFont typeface="Arial" charset="0"/>
              <a:buChar char="•"/>
            </a:pPr>
            <a:r>
              <a:rPr lang="en-US" sz="2000" dirty="0" err="1" smtClean="0">
                <a:latin typeface="Calibri" pitchFamily="34" charset="0"/>
              </a:rPr>
              <a:t>Halal</a:t>
            </a:r>
            <a:r>
              <a:rPr lang="en-US" sz="2000" dirty="0" smtClean="0">
                <a:latin typeface="Calibri" pitchFamily="34" charset="0"/>
              </a:rPr>
              <a:t> culture is the religious and scientific knowledge of the aspects of </a:t>
            </a:r>
            <a:r>
              <a:rPr lang="en-US" sz="2000" dirty="0" err="1" smtClean="0">
                <a:latin typeface="Calibri" pitchFamily="34" charset="0"/>
              </a:rPr>
              <a:t>Halal</a:t>
            </a:r>
            <a:r>
              <a:rPr lang="en-US" sz="2000" dirty="0" smtClean="0">
                <a:latin typeface="Calibri" pitchFamily="34" charset="0"/>
              </a:rPr>
              <a:t> and </a:t>
            </a:r>
            <a:r>
              <a:rPr lang="en-US" sz="2000" dirty="0" err="1" smtClean="0">
                <a:latin typeface="Calibri" pitchFamily="34" charset="0"/>
              </a:rPr>
              <a:t>Haram</a:t>
            </a:r>
            <a:r>
              <a:rPr lang="en-US" sz="2000" dirty="0" smtClean="0">
                <a:latin typeface="Calibri" pitchFamily="34" charset="0"/>
              </a:rPr>
              <a:t> in food products</a:t>
            </a:r>
            <a:r>
              <a:rPr lang="en-US" sz="2000" baseline="30000" dirty="0" smtClean="0">
                <a:solidFill>
                  <a:srgbClr val="FF0000"/>
                </a:solidFill>
                <a:latin typeface="Calibri" pitchFamily="34" charset="0"/>
              </a:rPr>
              <a:t>1</a:t>
            </a:r>
            <a:r>
              <a:rPr lang="en-US" sz="2000" dirty="0" smtClean="0">
                <a:latin typeface="Calibri" pitchFamily="34" charset="0"/>
              </a:rPr>
              <a:t>, pharmaceutical</a:t>
            </a:r>
            <a:r>
              <a:rPr lang="en-US" sz="2000" baseline="30000" dirty="0" smtClean="0">
                <a:solidFill>
                  <a:srgbClr val="FF0000"/>
                </a:solidFill>
                <a:latin typeface="Calibri" pitchFamily="34" charset="0"/>
              </a:rPr>
              <a:t>2</a:t>
            </a:r>
            <a:r>
              <a:rPr lang="en-US" sz="2000" dirty="0" smtClean="0">
                <a:latin typeface="Calibri" pitchFamily="34" charset="0"/>
              </a:rPr>
              <a:t>, cosmetics</a:t>
            </a:r>
            <a:r>
              <a:rPr lang="en-US" sz="2000" baseline="30000" dirty="0" smtClean="0">
                <a:solidFill>
                  <a:srgbClr val="FF0000"/>
                </a:solidFill>
                <a:latin typeface="Calibri" pitchFamily="34" charset="0"/>
              </a:rPr>
              <a:t>3</a:t>
            </a:r>
            <a:r>
              <a:rPr lang="en-US" sz="2000" dirty="0" smtClean="0">
                <a:latin typeface="Calibri" pitchFamily="34" charset="0"/>
              </a:rPr>
              <a:t>, health products</a:t>
            </a:r>
            <a:r>
              <a:rPr lang="en-US" sz="2000" baseline="30000" dirty="0" smtClean="0">
                <a:solidFill>
                  <a:srgbClr val="FF0000"/>
                </a:solidFill>
                <a:latin typeface="Calibri" pitchFamily="34" charset="0"/>
              </a:rPr>
              <a:t>4</a:t>
            </a:r>
            <a:r>
              <a:rPr lang="en-US" sz="2000" dirty="0" smtClean="0">
                <a:latin typeface="Calibri" pitchFamily="34" charset="0"/>
              </a:rPr>
              <a:t>, skin care products</a:t>
            </a:r>
            <a:r>
              <a:rPr lang="en-US" sz="2000" baseline="30000" dirty="0" smtClean="0">
                <a:solidFill>
                  <a:srgbClr val="FF0000"/>
                </a:solidFill>
                <a:latin typeface="Calibri" pitchFamily="34" charset="0"/>
              </a:rPr>
              <a:t>5</a:t>
            </a:r>
            <a:r>
              <a:rPr lang="en-US" sz="2000" dirty="0" smtClean="0">
                <a:latin typeface="Calibri" pitchFamily="34" charset="0"/>
              </a:rPr>
              <a:t>, their related services</a:t>
            </a:r>
            <a:r>
              <a:rPr lang="en-US" sz="2000" baseline="30000" dirty="0" smtClean="0">
                <a:solidFill>
                  <a:srgbClr val="FF0000"/>
                </a:solidFill>
                <a:latin typeface="Calibri" pitchFamily="34" charset="0"/>
              </a:rPr>
              <a:t>6</a:t>
            </a:r>
            <a:r>
              <a:rPr lang="en-US" sz="2000" dirty="0" smtClean="0">
                <a:latin typeface="Calibri" pitchFamily="34" charset="0"/>
              </a:rPr>
              <a:t>, and all acts in avoiding </a:t>
            </a:r>
            <a:r>
              <a:rPr lang="en-US" sz="2000" dirty="0" err="1" smtClean="0">
                <a:latin typeface="Calibri" pitchFamily="34" charset="0"/>
              </a:rPr>
              <a:t>Haram</a:t>
            </a:r>
            <a:r>
              <a:rPr lang="en-US" sz="2000" dirty="0" smtClean="0">
                <a:latin typeface="Calibri" pitchFamily="34" charset="0"/>
              </a:rPr>
              <a:t> and the prevention of suspicion in their products and services in this </a:t>
            </a:r>
            <a:r>
              <a:rPr lang="en-US" sz="2000" dirty="0" err="1" smtClean="0">
                <a:latin typeface="Calibri" pitchFamily="34" charset="0"/>
              </a:rPr>
              <a:t>era</a:t>
            </a:r>
            <a:r>
              <a:rPr lang="en-US" sz="2000" baseline="30000" dirty="0" err="1" smtClean="0">
                <a:solidFill>
                  <a:srgbClr val="FF0000"/>
                </a:solidFill>
                <a:latin typeface="Calibri" pitchFamily="34" charset="0"/>
              </a:rPr>
              <a:t>a</a:t>
            </a:r>
            <a:r>
              <a:rPr lang="en-US" sz="2000" dirty="0" smtClean="0">
                <a:latin typeface="Calibri" pitchFamily="34" charset="0"/>
              </a:rPr>
              <a:t> were many emerging issues have become a </a:t>
            </a:r>
            <a:r>
              <a:rPr lang="en-US" sz="2000" dirty="0" err="1" smtClean="0">
                <a:latin typeface="Calibri" pitchFamily="34" charset="0"/>
              </a:rPr>
              <a:t>norm</a:t>
            </a:r>
            <a:r>
              <a:rPr lang="en-US" sz="2000" baseline="30000" dirty="0" err="1" smtClean="0">
                <a:solidFill>
                  <a:srgbClr val="FF0000"/>
                </a:solidFill>
                <a:latin typeface="Calibri" pitchFamily="34" charset="0"/>
              </a:rPr>
              <a:t>b</a:t>
            </a:r>
            <a:r>
              <a:rPr lang="en-US" sz="2000" dirty="0" smtClean="0">
                <a:latin typeface="Calibri" pitchFamily="34" charset="0"/>
              </a:rPr>
              <a:t> with diversified </a:t>
            </a:r>
            <a:r>
              <a:rPr lang="en-US" sz="2000" dirty="0" err="1" smtClean="0">
                <a:latin typeface="Calibri" pitchFamily="34" charset="0"/>
              </a:rPr>
              <a:t>sources</a:t>
            </a:r>
            <a:r>
              <a:rPr lang="en-US" sz="2000" baseline="30000" dirty="0" err="1" smtClean="0">
                <a:solidFill>
                  <a:srgbClr val="FF0000"/>
                </a:solidFill>
                <a:latin typeface="Calibri" pitchFamily="34" charset="0"/>
              </a:rPr>
              <a:t>c</a:t>
            </a:r>
            <a:r>
              <a:rPr lang="en-US" sz="2000" dirty="0" smtClean="0">
                <a:latin typeface="Calibri" pitchFamily="34" charset="0"/>
              </a:rPr>
              <a:t> in raw </a:t>
            </a:r>
            <a:r>
              <a:rPr lang="en-US" sz="2000" dirty="0" err="1" smtClean="0">
                <a:latin typeface="Calibri" pitchFamily="34" charset="0"/>
              </a:rPr>
              <a:t>materials</a:t>
            </a:r>
            <a:r>
              <a:rPr lang="en-US" sz="2000" baseline="30000" dirty="0" err="1" smtClean="0">
                <a:solidFill>
                  <a:srgbClr val="FF0000"/>
                </a:solidFill>
                <a:latin typeface="Calibri" pitchFamily="34" charset="0"/>
              </a:rPr>
              <a:t>d</a:t>
            </a:r>
            <a:r>
              <a:rPr lang="en-US" sz="2000" dirty="0" smtClean="0">
                <a:latin typeface="Calibri" pitchFamily="34" charset="0"/>
              </a:rPr>
              <a:t> and methods of </a:t>
            </a:r>
            <a:r>
              <a:rPr lang="en-US" sz="2000" dirty="0" err="1" smtClean="0">
                <a:latin typeface="Calibri" pitchFamily="34" charset="0"/>
              </a:rPr>
              <a:t>production</a:t>
            </a:r>
            <a:r>
              <a:rPr lang="en-US" sz="2000" baseline="30000" dirty="0" err="1" smtClean="0">
                <a:solidFill>
                  <a:srgbClr val="FF0000"/>
                </a:solidFill>
                <a:latin typeface="Calibri" pitchFamily="34" charset="0"/>
              </a:rPr>
              <a:t>e</a:t>
            </a:r>
            <a:r>
              <a:rPr lang="en-US" sz="2000" dirty="0" smtClean="0">
                <a:latin typeface="Calibri" pitchFamily="34" charset="0"/>
              </a:rPr>
              <a:t>.</a:t>
            </a:r>
          </a:p>
          <a:p>
            <a:pPr marL="457200" indent="-457200" algn="just">
              <a:lnSpc>
                <a:spcPct val="150000"/>
              </a:lnSpc>
              <a:buFont typeface="Arial" charset="0"/>
              <a:buChar char="•"/>
            </a:pPr>
            <a:r>
              <a:rPr lang="en-US" sz="2000" dirty="0" smtClean="0">
                <a:latin typeface="Calibri" pitchFamily="34" charset="0"/>
              </a:rPr>
              <a:t>It is the knowledge of businessmen of the economic aspects of </a:t>
            </a:r>
            <a:r>
              <a:rPr lang="en-US" sz="2000" dirty="0" err="1" smtClean="0">
                <a:latin typeface="Calibri" pitchFamily="34" charset="0"/>
              </a:rPr>
              <a:t>Halal</a:t>
            </a:r>
            <a:r>
              <a:rPr lang="en-US" sz="2000" dirty="0" smtClean="0">
                <a:latin typeface="Calibri" pitchFamily="34" charset="0"/>
              </a:rPr>
              <a:t> markets</a:t>
            </a:r>
            <a:r>
              <a:rPr lang="en-US" sz="2000" baseline="30000" dirty="0" smtClean="0">
                <a:solidFill>
                  <a:srgbClr val="FF0000"/>
                </a:solidFill>
                <a:latin typeface="Calibri" pitchFamily="34" charset="0"/>
              </a:rPr>
              <a:t>7</a:t>
            </a:r>
            <a:r>
              <a:rPr lang="en-US" sz="2000" dirty="0" smtClean="0">
                <a:latin typeface="Calibri" pitchFamily="34" charset="0"/>
              </a:rPr>
              <a:t>,  their services</a:t>
            </a:r>
            <a:r>
              <a:rPr lang="en-US" sz="2000" baseline="30000" dirty="0" smtClean="0">
                <a:solidFill>
                  <a:srgbClr val="FF0000"/>
                </a:solidFill>
                <a:latin typeface="Calibri" pitchFamily="34" charset="0"/>
              </a:rPr>
              <a:t>8</a:t>
            </a:r>
            <a:r>
              <a:rPr lang="en-US" sz="2000" dirty="0" smtClean="0">
                <a:latin typeface="Calibri" pitchFamily="34" charset="0"/>
              </a:rPr>
              <a:t>, and how to invest in them</a:t>
            </a:r>
            <a:r>
              <a:rPr lang="en-US" sz="2000" baseline="30000" dirty="0" smtClean="0">
                <a:solidFill>
                  <a:srgbClr val="FF0000"/>
                </a:solidFill>
                <a:latin typeface="Calibri" pitchFamily="34" charset="0"/>
              </a:rPr>
              <a:t>9</a:t>
            </a:r>
            <a:r>
              <a:rPr lang="en-US" sz="2000" dirty="0" smtClean="0">
                <a:latin typeface="Calibri" pitchFamily="34" charset="0"/>
              </a:rPr>
              <a:t>.</a:t>
            </a:r>
          </a:p>
          <a:p>
            <a:pPr marL="457200" indent="-457200" algn="just">
              <a:lnSpc>
                <a:spcPct val="150000"/>
              </a:lnSpc>
              <a:buFont typeface="Arial" charset="0"/>
              <a:buChar char="•"/>
            </a:pP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Halal</a:t>
            </a:r>
            <a:r>
              <a:rPr lang="en-US" sz="3200" dirty="0" smtClean="0">
                <a:solidFill>
                  <a:schemeClr val="tx1">
                    <a:lumMod val="65000"/>
                    <a:lumOff val="35000"/>
                  </a:schemeClr>
                </a:solidFill>
                <a:latin typeface="Calibri" pitchFamily="34" charset="0"/>
              </a:rPr>
              <a:t> Culture</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03367"/>
            <a:ext cx="8229600" cy="4525963"/>
          </a:xfrm>
        </p:spPr>
        <p:txBody>
          <a:bodyPr>
            <a:noAutofit/>
          </a:bodyPr>
          <a:lstStyle/>
          <a:p>
            <a:pPr marL="457200" indent="-457200" algn="just" eaLnBrk="0" hangingPunct="0">
              <a:lnSpc>
                <a:spcPct val="150000"/>
              </a:lnSpc>
              <a:spcBef>
                <a:spcPts val="600"/>
              </a:spcBef>
              <a:buFont typeface="Arial" charset="0"/>
              <a:buChar char="•"/>
            </a:pPr>
            <a:r>
              <a:rPr lang="en-US" sz="2000" dirty="0" smtClean="0">
                <a:latin typeface="Calibri" pitchFamily="34" charset="0"/>
              </a:rPr>
              <a:t>It is the knowledge of food technologists, veterinarian, molecular biologist, medical, and pharmacologists of needed research</a:t>
            </a:r>
            <a:r>
              <a:rPr lang="en-US" sz="2000" baseline="30000" dirty="0" smtClean="0">
                <a:solidFill>
                  <a:srgbClr val="FF0000"/>
                </a:solidFill>
                <a:latin typeface="Calibri" pitchFamily="34" charset="0"/>
              </a:rPr>
              <a:t>10</a:t>
            </a:r>
            <a:r>
              <a:rPr lang="en-US" sz="2000" dirty="0" smtClean="0">
                <a:latin typeface="Calibri" pitchFamily="34" charset="0"/>
              </a:rPr>
              <a:t>, and developments</a:t>
            </a:r>
            <a:r>
              <a:rPr lang="en-US" sz="2000" baseline="30000" dirty="0" smtClean="0">
                <a:solidFill>
                  <a:srgbClr val="FF0000"/>
                </a:solidFill>
                <a:latin typeface="Calibri" pitchFamily="34" charset="0"/>
              </a:rPr>
              <a:t>11</a:t>
            </a:r>
            <a:r>
              <a:rPr lang="en-US" sz="2000" dirty="0" smtClean="0">
                <a:latin typeface="Calibri" pitchFamily="34" charset="0"/>
              </a:rPr>
              <a:t> in </a:t>
            </a:r>
            <a:r>
              <a:rPr lang="en-US" sz="2000" dirty="0" err="1" smtClean="0">
                <a:latin typeface="Calibri" pitchFamily="34" charset="0"/>
              </a:rPr>
              <a:t>Halal</a:t>
            </a:r>
            <a:r>
              <a:rPr lang="en-US" sz="2000" dirty="0" smtClean="0">
                <a:latin typeface="Calibri" pitchFamily="34" charset="0"/>
              </a:rPr>
              <a:t> in its complete chains.</a:t>
            </a:r>
          </a:p>
          <a:p>
            <a:pPr marL="457200" indent="-457200" algn="just" eaLnBrk="0" hangingPunct="0">
              <a:lnSpc>
                <a:spcPct val="150000"/>
              </a:lnSpc>
              <a:spcBef>
                <a:spcPts val="600"/>
              </a:spcBef>
              <a:buFont typeface="Arial" charset="0"/>
              <a:buChar char="•"/>
            </a:pPr>
            <a:r>
              <a:rPr lang="en-US" sz="2000" dirty="0" smtClean="0">
                <a:latin typeface="Calibri" pitchFamily="34" charset="0"/>
              </a:rPr>
              <a:t>It is the knowledge of media</a:t>
            </a:r>
            <a:r>
              <a:rPr lang="en-US" sz="2000" baseline="30000" dirty="0" smtClean="0">
                <a:solidFill>
                  <a:srgbClr val="FF0000"/>
                </a:solidFill>
                <a:latin typeface="Calibri" pitchFamily="34" charset="0"/>
              </a:rPr>
              <a:t>12</a:t>
            </a:r>
            <a:r>
              <a:rPr lang="en-US" sz="2000" dirty="0" smtClean="0">
                <a:latin typeface="Calibri" pitchFamily="34" charset="0"/>
              </a:rPr>
              <a:t> and education</a:t>
            </a:r>
            <a:r>
              <a:rPr lang="en-US" sz="2000" baseline="30000" dirty="0" smtClean="0">
                <a:solidFill>
                  <a:srgbClr val="FF0000"/>
                </a:solidFill>
                <a:latin typeface="Calibri" pitchFamily="34" charset="0"/>
              </a:rPr>
              <a:t>13</a:t>
            </a:r>
            <a:r>
              <a:rPr lang="en-US" sz="2000" dirty="0" smtClean="0">
                <a:latin typeface="Calibri" pitchFamily="34" charset="0"/>
              </a:rPr>
              <a:t> in </a:t>
            </a:r>
            <a:r>
              <a:rPr lang="en-US" sz="2000" dirty="0" err="1" smtClean="0">
                <a:latin typeface="Calibri" pitchFamily="34" charset="0"/>
              </a:rPr>
              <a:t>Halal</a:t>
            </a:r>
            <a:r>
              <a:rPr lang="en-US" sz="2000" dirty="0" smtClean="0">
                <a:latin typeface="Calibri" pitchFamily="34" charset="0"/>
              </a:rPr>
              <a:t> on how to raise awareness</a:t>
            </a:r>
            <a:r>
              <a:rPr lang="en-US" sz="2000" baseline="30000" dirty="0" smtClean="0">
                <a:solidFill>
                  <a:srgbClr val="FF0000"/>
                </a:solidFill>
                <a:latin typeface="Calibri" pitchFamily="34" charset="0"/>
              </a:rPr>
              <a:t>14</a:t>
            </a:r>
            <a:r>
              <a:rPr lang="en-US" sz="2000" dirty="0" smtClean="0">
                <a:latin typeface="Calibri" pitchFamily="34" charset="0"/>
              </a:rPr>
              <a:t>, and educate individuals</a:t>
            </a:r>
            <a:r>
              <a:rPr lang="en-US" sz="2000" baseline="30000" dirty="0" smtClean="0">
                <a:solidFill>
                  <a:srgbClr val="FF0000"/>
                </a:solidFill>
                <a:latin typeface="Calibri" pitchFamily="34" charset="0"/>
              </a:rPr>
              <a:t>15</a:t>
            </a:r>
            <a:r>
              <a:rPr lang="en-US" sz="2000" dirty="0" smtClean="0">
                <a:latin typeface="Calibri" pitchFamily="34" charset="0"/>
              </a:rPr>
              <a:t>, with different ages</a:t>
            </a:r>
            <a:r>
              <a:rPr lang="en-US" sz="2000" baseline="30000" dirty="0" smtClean="0">
                <a:solidFill>
                  <a:srgbClr val="FF0000"/>
                </a:solidFill>
                <a:latin typeface="Calibri" pitchFamily="34" charset="0"/>
              </a:rPr>
              <a:t>16</a:t>
            </a:r>
            <a:r>
              <a:rPr lang="en-US" sz="2000" dirty="0" smtClean="0">
                <a:latin typeface="Calibri" pitchFamily="34" charset="0"/>
              </a:rPr>
              <a:t> and genders</a:t>
            </a:r>
            <a:r>
              <a:rPr lang="en-US" sz="2000" baseline="30000" dirty="0" smtClean="0">
                <a:solidFill>
                  <a:srgbClr val="FF0000"/>
                </a:solidFill>
                <a:latin typeface="Calibri" pitchFamily="34" charset="0"/>
              </a:rPr>
              <a:t>17</a:t>
            </a:r>
            <a:r>
              <a:rPr lang="en-US" sz="2000" dirty="0" smtClean="0">
                <a:latin typeface="Calibri" pitchFamily="34" charset="0"/>
              </a:rPr>
              <a:t>, in a Muslim</a:t>
            </a:r>
            <a:r>
              <a:rPr lang="en-US" sz="2000" baseline="30000" dirty="0" smtClean="0">
                <a:solidFill>
                  <a:srgbClr val="FF0000"/>
                </a:solidFill>
                <a:latin typeface="Calibri" pitchFamily="34" charset="0"/>
              </a:rPr>
              <a:t>18</a:t>
            </a:r>
            <a:r>
              <a:rPr lang="en-US" sz="2000" dirty="0" smtClean="0">
                <a:latin typeface="Calibri" pitchFamily="34" charset="0"/>
              </a:rPr>
              <a:t>, and non-Muslim communities</a:t>
            </a:r>
            <a:r>
              <a:rPr lang="en-US" sz="2000" baseline="30000" dirty="0" smtClean="0">
                <a:solidFill>
                  <a:srgbClr val="FF0000"/>
                </a:solidFill>
                <a:latin typeface="Calibri" pitchFamily="34" charset="0"/>
              </a:rPr>
              <a:t>19</a:t>
            </a:r>
            <a:r>
              <a:rPr lang="en-US" sz="2000" dirty="0" smtClean="0">
                <a:latin typeface="Calibri" pitchFamily="34" charset="0"/>
              </a:rPr>
              <a:t>.</a:t>
            </a:r>
          </a:p>
          <a:p>
            <a:pPr marL="457200" indent="-457200" algn="just" eaLnBrk="0" hangingPunct="0">
              <a:lnSpc>
                <a:spcPct val="150000"/>
              </a:lnSpc>
              <a:spcBef>
                <a:spcPts val="600"/>
              </a:spcBef>
              <a:buFont typeface="Arial" charset="0"/>
              <a:buChar char="•"/>
            </a:pPr>
            <a:r>
              <a:rPr lang="en-US" sz="2000" dirty="0" smtClean="0">
                <a:latin typeface="Calibri" pitchFamily="34" charset="0"/>
              </a:rPr>
              <a:t>It is the Islamic religious </a:t>
            </a:r>
            <a:r>
              <a:rPr lang="en-US" sz="2000" dirty="0" err="1" smtClean="0">
                <a:latin typeface="Calibri" pitchFamily="34" charset="0"/>
              </a:rPr>
              <a:t>Fiqh</a:t>
            </a:r>
            <a:r>
              <a:rPr lang="en-US" sz="2000" dirty="0" smtClean="0">
                <a:latin typeface="Calibri" pitchFamily="34" charset="0"/>
              </a:rPr>
              <a:t> (jurisprudence) knowledge of the opinions and evidences of contemporary</a:t>
            </a:r>
            <a:r>
              <a:rPr lang="en-US" sz="2000" baseline="30000" dirty="0" smtClean="0">
                <a:solidFill>
                  <a:srgbClr val="FF0000"/>
                </a:solidFill>
                <a:latin typeface="Calibri" pitchFamily="34" charset="0"/>
              </a:rPr>
              <a:t>20</a:t>
            </a:r>
            <a:r>
              <a:rPr lang="en-US" sz="2000" dirty="0" smtClean="0">
                <a:latin typeface="Calibri" pitchFamily="34" charset="0"/>
              </a:rPr>
              <a:t>, and the early Muslim scholars</a:t>
            </a:r>
            <a:r>
              <a:rPr lang="en-US" sz="2000" baseline="30000" dirty="0" smtClean="0">
                <a:solidFill>
                  <a:srgbClr val="FF0000"/>
                </a:solidFill>
                <a:latin typeface="Calibri" pitchFamily="34" charset="0"/>
              </a:rPr>
              <a:t>21</a:t>
            </a:r>
            <a:r>
              <a:rPr lang="en-US" sz="2000" dirty="0" smtClean="0">
                <a:latin typeface="Calibri" pitchFamily="34" charset="0"/>
              </a:rPr>
              <a:t>, and what has unanimously agree on between Muslim Scholars</a:t>
            </a:r>
            <a:r>
              <a:rPr lang="en-US" sz="2000" baseline="30000" dirty="0" smtClean="0">
                <a:solidFill>
                  <a:srgbClr val="FF0000"/>
                </a:solidFill>
                <a:latin typeface="Calibri" pitchFamily="34" charset="0"/>
              </a:rPr>
              <a:t>22</a:t>
            </a:r>
            <a:r>
              <a:rPr lang="en-US" sz="2000" dirty="0" smtClean="0">
                <a:latin typeface="Calibri" pitchFamily="34" charset="0"/>
              </a:rPr>
              <a:t> on </a:t>
            </a:r>
            <a:r>
              <a:rPr lang="en-US" sz="2000" dirty="0" err="1" smtClean="0">
                <a:latin typeface="Calibri" pitchFamily="34" charset="0"/>
              </a:rPr>
              <a:t>Halal</a:t>
            </a:r>
            <a:r>
              <a:rPr lang="en-US" sz="2000" baseline="30000" dirty="0" err="1" smtClean="0">
                <a:solidFill>
                  <a:srgbClr val="FF0000"/>
                </a:solidFill>
                <a:latin typeface="Calibri" pitchFamily="34" charset="0"/>
              </a:rPr>
              <a:t>a</a:t>
            </a:r>
            <a:r>
              <a:rPr lang="en-US" sz="2000" dirty="0" smtClean="0">
                <a:latin typeface="Calibri" pitchFamily="34" charset="0"/>
              </a:rPr>
              <a:t> </a:t>
            </a:r>
            <a:r>
              <a:rPr lang="en-US" sz="2000" dirty="0" err="1" smtClean="0">
                <a:latin typeface="Calibri" pitchFamily="34" charset="0"/>
              </a:rPr>
              <a:t>Haram</a:t>
            </a:r>
            <a:r>
              <a:rPr lang="en-US" sz="2000" dirty="0" smtClean="0">
                <a:latin typeface="Calibri" pitchFamily="34" charset="0"/>
              </a:rPr>
              <a:t> </a:t>
            </a:r>
            <a:r>
              <a:rPr lang="en-US" sz="2000" dirty="0" err="1" smtClean="0">
                <a:latin typeface="Calibri" pitchFamily="34" charset="0"/>
              </a:rPr>
              <a:t>issues</a:t>
            </a:r>
            <a:r>
              <a:rPr lang="en-US" sz="2000" baseline="30000" dirty="0" err="1" smtClean="0">
                <a:solidFill>
                  <a:srgbClr val="FF0000"/>
                </a:solidFill>
                <a:latin typeface="Calibri" pitchFamily="34" charset="0"/>
              </a:rPr>
              <a:t>b</a:t>
            </a:r>
            <a:r>
              <a:rPr lang="en-US" sz="2000" dirty="0" smtClean="0">
                <a:latin typeface="Calibri" pitchFamily="34" charset="0"/>
              </a:rPr>
              <a:t>, in </a:t>
            </a:r>
            <a:r>
              <a:rPr lang="en-US" sz="2000" dirty="0" err="1" smtClean="0">
                <a:latin typeface="Calibri" pitchFamily="34" charset="0"/>
              </a:rPr>
              <a:t>Najis</a:t>
            </a:r>
            <a:r>
              <a:rPr lang="en-US" sz="2000" baseline="30000" dirty="0" err="1" smtClean="0">
                <a:solidFill>
                  <a:srgbClr val="FF0000"/>
                </a:solidFill>
                <a:latin typeface="Calibri" pitchFamily="34" charset="0"/>
              </a:rPr>
              <a:t>c</a:t>
            </a:r>
            <a:r>
              <a:rPr lang="en-US" sz="2000" dirty="0" smtClean="0">
                <a:latin typeface="Calibri" pitchFamily="34" charset="0"/>
              </a:rPr>
              <a:t>, and in prohibited </a:t>
            </a:r>
            <a:r>
              <a:rPr lang="en-US" sz="2000" dirty="0" err="1" smtClean="0">
                <a:latin typeface="Calibri" pitchFamily="34" charset="0"/>
              </a:rPr>
              <a:t>materials</a:t>
            </a:r>
            <a:r>
              <a:rPr lang="en-US" sz="2000" baseline="30000" dirty="0" err="1" smtClean="0">
                <a:solidFill>
                  <a:srgbClr val="FF0000"/>
                </a:solidFill>
                <a:latin typeface="Calibri" pitchFamily="34" charset="0"/>
              </a:rPr>
              <a:t>d</a:t>
            </a:r>
            <a:r>
              <a:rPr lang="en-US" sz="2000" dirty="0" smtClean="0">
                <a:latin typeface="Calibri" pitchFamily="34" charset="0"/>
              </a:rPr>
              <a:t>. </a:t>
            </a:r>
          </a:p>
          <a:p>
            <a:pPr marL="457200" indent="-457200" algn="just" eaLnBrk="0" hangingPunct="0">
              <a:lnSpc>
                <a:spcPct val="150000"/>
              </a:lnSpc>
              <a:spcBef>
                <a:spcPts val="600"/>
              </a:spcBef>
              <a:buFont typeface="Arial" charset="0"/>
              <a:buChar char="•"/>
            </a:pP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Halal</a:t>
            </a:r>
            <a:r>
              <a:rPr lang="en-US" sz="3200" dirty="0" smtClean="0">
                <a:solidFill>
                  <a:schemeClr val="tx1">
                    <a:lumMod val="65000"/>
                    <a:lumOff val="35000"/>
                  </a:schemeClr>
                </a:solidFill>
                <a:latin typeface="Calibri" pitchFamily="34" charset="0"/>
              </a:rPr>
              <a:t> Culture</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5" name="Content Placeholder 2"/>
          <p:cNvSpPr>
            <a:spLocks noGrp="1"/>
          </p:cNvSpPr>
          <p:nvPr>
            <p:ph idx="1"/>
          </p:nvPr>
        </p:nvSpPr>
        <p:spPr>
          <a:xfrm>
            <a:off x="457200" y="1403367"/>
            <a:ext cx="8229600" cy="4525963"/>
          </a:xfrm>
        </p:spPr>
        <p:txBody>
          <a:bodyPr>
            <a:noAutofit/>
          </a:bodyPr>
          <a:lstStyle/>
          <a:p>
            <a:pPr marL="457200" indent="-457200" algn="just" eaLnBrk="0" hangingPunct="0">
              <a:lnSpc>
                <a:spcPct val="150000"/>
              </a:lnSpc>
              <a:spcBef>
                <a:spcPts val="600"/>
              </a:spcBef>
              <a:buFont typeface="Arial" charset="0"/>
              <a:buChar char="•"/>
            </a:pPr>
            <a:r>
              <a:rPr lang="en-US" sz="2000" dirty="0" smtClean="0">
                <a:cs typeface="Times New Roman" pitchFamily="18" charset="0"/>
              </a:rPr>
              <a:t>And the extent of the similarities between the end product of newly developed product with existing </a:t>
            </a:r>
            <a:r>
              <a:rPr lang="en-US" sz="2000" dirty="0" err="1" smtClean="0">
                <a:cs typeface="Times New Roman" pitchFamily="18" charset="0"/>
              </a:rPr>
              <a:t>Haram</a:t>
            </a:r>
            <a:r>
              <a:rPr lang="en-US" sz="2000" dirty="0" smtClean="0">
                <a:cs typeface="Times New Roman" pitchFamily="18" charset="0"/>
              </a:rPr>
              <a:t> products</a:t>
            </a:r>
            <a:r>
              <a:rPr lang="en-US" sz="2000" baseline="30000" dirty="0" smtClean="0">
                <a:solidFill>
                  <a:srgbClr val="FF0000"/>
                </a:solidFill>
                <a:cs typeface="Times New Roman" pitchFamily="18" charset="0"/>
              </a:rPr>
              <a:t>28</a:t>
            </a:r>
            <a:r>
              <a:rPr lang="en-US" sz="2000" dirty="0" smtClean="0">
                <a:cs typeface="Times New Roman" pitchFamily="18" charset="0"/>
              </a:rPr>
              <a:t>, and how to achieve the command of Allah's </a:t>
            </a:r>
            <a:r>
              <a:rPr lang="en-US" sz="2000" dirty="0" err="1" smtClean="0">
                <a:cs typeface="Times New Roman" pitchFamily="18" charset="0"/>
              </a:rPr>
              <a:t>swt</a:t>
            </a:r>
            <a:r>
              <a:rPr lang="en-US" sz="2000" dirty="0" smtClean="0">
                <a:cs typeface="Times New Roman" pitchFamily="18" charset="0"/>
              </a:rPr>
              <a:t> (God) prohibitions in foods</a:t>
            </a:r>
            <a:r>
              <a:rPr lang="en-US" sz="2000" baseline="30000" dirty="0" smtClean="0">
                <a:solidFill>
                  <a:srgbClr val="FF0000"/>
                </a:solidFill>
                <a:cs typeface="Times New Roman" pitchFamily="18" charset="0"/>
              </a:rPr>
              <a:t>29</a:t>
            </a:r>
            <a:r>
              <a:rPr lang="en-US" sz="2000" dirty="0" smtClean="0">
                <a:cs typeface="Times New Roman" pitchFamily="18" charset="0"/>
              </a:rPr>
              <a:t>, medicines</a:t>
            </a:r>
            <a:r>
              <a:rPr lang="en-US" sz="2000" baseline="30000" dirty="0" smtClean="0">
                <a:solidFill>
                  <a:srgbClr val="FF0000"/>
                </a:solidFill>
                <a:cs typeface="Times New Roman" pitchFamily="18" charset="0"/>
              </a:rPr>
              <a:t>30</a:t>
            </a:r>
            <a:r>
              <a:rPr lang="en-US" sz="2000" dirty="0" smtClean="0">
                <a:cs typeface="Times New Roman" pitchFamily="18" charset="0"/>
              </a:rPr>
              <a:t>, and consumable materials in our contemporary world</a:t>
            </a:r>
            <a:r>
              <a:rPr lang="en-US" sz="2000" baseline="30000" dirty="0" smtClean="0">
                <a:solidFill>
                  <a:srgbClr val="FF0000"/>
                </a:solidFill>
                <a:cs typeface="Times New Roman" pitchFamily="18" charset="0"/>
              </a:rPr>
              <a:t>31</a:t>
            </a:r>
            <a:r>
              <a:rPr lang="en-US" sz="2000" dirty="0" smtClean="0">
                <a:cs typeface="Times New Roman" pitchFamily="18" charset="0"/>
              </a:rPr>
              <a:t>.</a:t>
            </a:r>
          </a:p>
          <a:p>
            <a:pPr marL="457200" indent="-457200" algn="just" eaLnBrk="0" hangingPunct="0">
              <a:lnSpc>
                <a:spcPct val="150000"/>
              </a:lnSpc>
              <a:spcBef>
                <a:spcPts val="600"/>
              </a:spcBef>
              <a:buFont typeface="Arial" charset="0"/>
              <a:buChar char="•"/>
            </a:pPr>
            <a:endParaRPr lang="en-US" sz="2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lnSpc>
                <a:spcPct val="150000"/>
              </a:lnSpc>
            </a:pPr>
            <a:r>
              <a:rPr lang="en-US" sz="3200" dirty="0" err="1" smtClean="0">
                <a:solidFill>
                  <a:schemeClr val="tx1">
                    <a:lumMod val="65000"/>
                    <a:lumOff val="35000"/>
                  </a:schemeClr>
                </a:solidFill>
                <a:latin typeface="Calibri" pitchFamily="34" charset="0"/>
              </a:rPr>
              <a:t>Halal</a:t>
            </a:r>
            <a:r>
              <a:rPr lang="en-US" sz="3200" dirty="0" smtClean="0">
                <a:solidFill>
                  <a:schemeClr val="tx1">
                    <a:lumMod val="65000"/>
                    <a:lumOff val="35000"/>
                  </a:schemeClr>
                </a:solidFill>
                <a:latin typeface="Calibri" pitchFamily="34" charset="0"/>
              </a:rPr>
              <a:t> Culture</a:t>
            </a:r>
            <a:endParaRPr lang="ar-KW" sz="3200" dirty="0">
              <a:solidFill>
                <a:schemeClr val="tx1">
                  <a:lumMod val="65000"/>
                  <a:lumOff val="35000"/>
                </a:schemeClr>
              </a:solidFill>
              <a:latin typeface="Calibri" pitchFamily="34" charset="0"/>
              <a:cs typeface="Times New Roman" pitchFamily="18"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pic>
        <p:nvPicPr>
          <p:cNvPr id="10" name="Picture 4"/>
          <p:cNvPicPr>
            <a:picLocks noChangeAspect="1" noChangeArrowheads="1"/>
          </p:cNvPicPr>
          <p:nvPr/>
        </p:nvPicPr>
        <p:blipFill>
          <a:blip r:embed="rId3"/>
          <a:srcRect/>
          <a:stretch>
            <a:fillRect/>
          </a:stretch>
        </p:blipFill>
        <p:spPr bwMode="auto">
          <a:xfrm>
            <a:off x="433389" y="4071942"/>
            <a:ext cx="1317625" cy="1981200"/>
          </a:xfrm>
          <a:prstGeom prst="rect">
            <a:avLst/>
          </a:prstGeom>
          <a:noFill/>
          <a:ln w="9525">
            <a:noFill/>
            <a:miter lim="800000"/>
            <a:headEnd/>
            <a:tailEnd/>
          </a:ln>
        </p:spPr>
      </p:pic>
      <p:pic>
        <p:nvPicPr>
          <p:cNvPr id="11" name="Picture 5"/>
          <p:cNvPicPr>
            <a:picLocks noChangeAspect="1" noChangeArrowheads="1"/>
          </p:cNvPicPr>
          <p:nvPr/>
        </p:nvPicPr>
        <p:blipFill>
          <a:blip r:embed="rId4"/>
          <a:srcRect/>
          <a:stretch>
            <a:fillRect/>
          </a:stretch>
        </p:blipFill>
        <p:spPr bwMode="auto">
          <a:xfrm>
            <a:off x="6334154" y="2166974"/>
            <a:ext cx="2381250" cy="1581150"/>
          </a:xfrm>
          <a:prstGeom prst="rect">
            <a:avLst/>
          </a:prstGeom>
          <a:noFill/>
          <a:ln w="9525">
            <a:noFill/>
            <a:miter lim="800000"/>
            <a:headEnd/>
            <a:tailEnd/>
          </a:ln>
        </p:spPr>
      </p:pic>
      <p:pic>
        <p:nvPicPr>
          <p:cNvPr id="13" name="Picture 6"/>
          <p:cNvPicPr>
            <a:picLocks noChangeAspect="1" noChangeArrowheads="1"/>
          </p:cNvPicPr>
          <p:nvPr/>
        </p:nvPicPr>
        <p:blipFill>
          <a:blip r:embed="rId5"/>
          <a:srcRect/>
          <a:stretch>
            <a:fillRect/>
          </a:stretch>
        </p:blipFill>
        <p:spPr bwMode="auto">
          <a:xfrm>
            <a:off x="3643306" y="4000504"/>
            <a:ext cx="2781300" cy="1905000"/>
          </a:xfrm>
          <a:prstGeom prst="rect">
            <a:avLst/>
          </a:prstGeom>
          <a:noFill/>
          <a:ln w="9525">
            <a:noFill/>
            <a:miter lim="800000"/>
            <a:headEnd/>
            <a:tailEnd/>
          </a:ln>
        </p:spPr>
      </p:pic>
      <p:pic>
        <p:nvPicPr>
          <p:cNvPr id="14" name="Picture 7"/>
          <p:cNvPicPr>
            <a:picLocks noChangeAspect="1" noChangeArrowheads="1"/>
          </p:cNvPicPr>
          <p:nvPr/>
        </p:nvPicPr>
        <p:blipFill>
          <a:blip r:embed="rId6"/>
          <a:srcRect/>
          <a:stretch>
            <a:fillRect/>
          </a:stretch>
        </p:blipFill>
        <p:spPr bwMode="auto">
          <a:xfrm>
            <a:off x="6357950" y="3714752"/>
            <a:ext cx="2125663" cy="1220788"/>
          </a:xfrm>
          <a:prstGeom prst="rect">
            <a:avLst/>
          </a:prstGeom>
          <a:noFill/>
          <a:ln w="9525">
            <a:noFill/>
            <a:miter lim="800000"/>
            <a:headEnd/>
            <a:tailEnd/>
          </a:ln>
        </p:spPr>
      </p:pic>
      <p:pic>
        <p:nvPicPr>
          <p:cNvPr id="15" name="Picture 8"/>
          <p:cNvPicPr>
            <a:picLocks noChangeAspect="1" noChangeArrowheads="1"/>
          </p:cNvPicPr>
          <p:nvPr/>
        </p:nvPicPr>
        <p:blipFill>
          <a:blip r:embed="rId7"/>
          <a:srcRect/>
          <a:stretch>
            <a:fillRect/>
          </a:stretch>
        </p:blipFill>
        <p:spPr bwMode="auto">
          <a:xfrm>
            <a:off x="2857488" y="1960567"/>
            <a:ext cx="2228850" cy="2111375"/>
          </a:xfrm>
          <a:prstGeom prst="rect">
            <a:avLst/>
          </a:prstGeom>
          <a:noFill/>
          <a:ln w="9525">
            <a:noFill/>
            <a:miter lim="800000"/>
            <a:headEnd/>
            <a:tailEnd/>
          </a:ln>
        </p:spPr>
      </p:pic>
      <p:pic>
        <p:nvPicPr>
          <p:cNvPr id="16" name="Picture 9"/>
          <p:cNvPicPr>
            <a:picLocks noChangeAspect="1" noChangeArrowheads="1"/>
          </p:cNvPicPr>
          <p:nvPr/>
        </p:nvPicPr>
        <p:blipFill>
          <a:blip r:embed="rId8"/>
          <a:srcRect/>
          <a:stretch>
            <a:fillRect/>
          </a:stretch>
        </p:blipFill>
        <p:spPr bwMode="auto">
          <a:xfrm>
            <a:off x="1714480" y="4071942"/>
            <a:ext cx="2257425" cy="1504950"/>
          </a:xfrm>
          <a:prstGeom prst="rect">
            <a:avLst/>
          </a:prstGeom>
          <a:noFill/>
          <a:ln w="9525">
            <a:noFill/>
            <a:miter lim="800000"/>
            <a:headEnd/>
            <a:tailEnd/>
          </a:ln>
        </p:spPr>
      </p:pic>
      <p:pic>
        <p:nvPicPr>
          <p:cNvPr id="17" name="Picture 10"/>
          <p:cNvPicPr>
            <a:picLocks noChangeAspect="1" noChangeArrowheads="1"/>
          </p:cNvPicPr>
          <p:nvPr/>
        </p:nvPicPr>
        <p:blipFill>
          <a:blip r:embed="rId9"/>
          <a:srcRect/>
          <a:stretch>
            <a:fillRect/>
          </a:stretch>
        </p:blipFill>
        <p:spPr bwMode="auto">
          <a:xfrm>
            <a:off x="5138750" y="3071810"/>
            <a:ext cx="1219200" cy="920750"/>
          </a:xfrm>
          <a:prstGeom prst="rect">
            <a:avLst/>
          </a:prstGeom>
          <a:noFill/>
          <a:ln w="9525">
            <a:noFill/>
            <a:miter lim="800000"/>
            <a:headEnd/>
            <a:tailEnd/>
          </a:ln>
        </p:spPr>
      </p:pic>
      <p:pic>
        <p:nvPicPr>
          <p:cNvPr id="18" name="Picture 11"/>
          <p:cNvPicPr>
            <a:picLocks noChangeAspect="1" noChangeArrowheads="1"/>
          </p:cNvPicPr>
          <p:nvPr/>
        </p:nvPicPr>
        <p:blipFill>
          <a:blip r:embed="rId10"/>
          <a:srcRect/>
          <a:stretch>
            <a:fillRect/>
          </a:stretch>
        </p:blipFill>
        <p:spPr bwMode="auto">
          <a:xfrm>
            <a:off x="447676" y="2014574"/>
            <a:ext cx="2422525" cy="2066925"/>
          </a:xfrm>
          <a:prstGeom prst="rect">
            <a:avLst/>
          </a:prstGeom>
          <a:noFill/>
          <a:ln w="9525">
            <a:noFill/>
            <a:miter lim="800000"/>
            <a:headEnd/>
            <a:tailEnd/>
          </a:ln>
        </p:spPr>
      </p:pic>
      <p:pic>
        <p:nvPicPr>
          <p:cNvPr id="24" name="Picture 12"/>
          <p:cNvPicPr>
            <a:picLocks noChangeAspect="1" noChangeArrowheads="1"/>
          </p:cNvPicPr>
          <p:nvPr/>
        </p:nvPicPr>
        <p:blipFill>
          <a:blip r:embed="rId11"/>
          <a:srcRect/>
          <a:stretch>
            <a:fillRect/>
          </a:stretch>
        </p:blipFill>
        <p:spPr bwMode="auto">
          <a:xfrm>
            <a:off x="5286388" y="3929066"/>
            <a:ext cx="1143000" cy="1343025"/>
          </a:xfrm>
          <a:prstGeom prst="rect">
            <a:avLst/>
          </a:prstGeom>
          <a:noFill/>
          <a:ln w="9525">
            <a:noFill/>
            <a:miter lim="800000"/>
            <a:headEnd/>
            <a:tailEnd/>
          </a:ln>
        </p:spPr>
      </p:pic>
      <p:pic>
        <p:nvPicPr>
          <p:cNvPr id="26" name="Picture 25"/>
          <p:cNvPicPr>
            <a:picLocks noChangeAspect="1" noChangeArrowheads="1"/>
          </p:cNvPicPr>
          <p:nvPr/>
        </p:nvPicPr>
        <p:blipFill>
          <a:blip r:embed="rId12"/>
          <a:srcRect/>
          <a:stretch>
            <a:fillRect/>
          </a:stretch>
        </p:blipFill>
        <p:spPr bwMode="auto">
          <a:xfrm>
            <a:off x="5143504" y="2143116"/>
            <a:ext cx="1193800" cy="895350"/>
          </a:xfrm>
          <a:prstGeom prst="rect">
            <a:avLst/>
          </a:prstGeom>
          <a:noFill/>
          <a:ln w="9525">
            <a:noFill/>
            <a:miter lim="800000"/>
            <a:headEnd/>
            <a:tailEnd/>
          </a:ln>
        </p:spPr>
      </p:pic>
      <p:sp>
        <p:nvSpPr>
          <p:cNvPr id="27" name="Rectangle 4"/>
          <p:cNvSpPr>
            <a:spLocks noChangeArrowheads="1"/>
          </p:cNvSpPr>
          <p:nvPr/>
        </p:nvSpPr>
        <p:spPr bwMode="auto">
          <a:xfrm>
            <a:off x="152400" y="1214422"/>
            <a:ext cx="8763000" cy="587375"/>
          </a:xfrm>
          <a:prstGeom prst="rect">
            <a:avLst/>
          </a:prstGeom>
          <a:noFill/>
          <a:ln w="9525">
            <a:noFill/>
            <a:miter lim="800000"/>
            <a:headEnd/>
            <a:tailEnd/>
          </a:ln>
        </p:spPr>
        <p:txBody>
          <a:bodyPr>
            <a:spAutoFit/>
          </a:bodyPr>
          <a:lstStyle/>
          <a:p>
            <a:pPr algn="ctr" rtl="1">
              <a:lnSpc>
                <a:spcPct val="150000"/>
              </a:lnSpc>
            </a:pPr>
            <a:r>
              <a:rPr lang="en-US" sz="2400" b="0" dirty="0" err="1">
                <a:latin typeface="Calibri" pitchFamily="34" charset="0"/>
              </a:rPr>
              <a:t>Halal</a:t>
            </a:r>
            <a:r>
              <a:rPr lang="en-US" sz="2400" b="0" dirty="0">
                <a:latin typeface="Calibri" pitchFamily="34" charset="0"/>
              </a:rPr>
              <a:t> terminologies have conditions and applications in our daily life</a:t>
            </a:r>
            <a:endParaRPr lang="ar-KW" sz="2400" b="0" dirty="0">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Autofit/>
          </a:bodyPr>
          <a:lstStyle/>
          <a:p>
            <a:pPr algn="l"/>
            <a:r>
              <a:rPr lang="en-US" sz="2400" dirty="0" smtClean="0">
                <a:solidFill>
                  <a:schemeClr val="tx1">
                    <a:lumMod val="65000"/>
                    <a:lumOff val="35000"/>
                  </a:schemeClr>
                </a:solidFill>
                <a:latin typeface="Calibri" pitchFamily="34" charset="0"/>
              </a:rPr>
              <a:t>Comparisons between present and past with regard to </a:t>
            </a:r>
            <a:r>
              <a:rPr lang="en-US" sz="2400" dirty="0" err="1" smtClean="0">
                <a:solidFill>
                  <a:schemeClr val="tx1">
                    <a:lumMod val="65000"/>
                    <a:lumOff val="35000"/>
                  </a:schemeClr>
                </a:solidFill>
                <a:latin typeface="Calibri" pitchFamily="34" charset="0"/>
              </a:rPr>
              <a:t>Halal</a:t>
            </a:r>
            <a:endParaRPr lang="en-US" sz="2400" dirty="0">
              <a:solidFill>
                <a:schemeClr val="tx1">
                  <a:lumMod val="65000"/>
                  <a:lumOff val="35000"/>
                </a:schemeClr>
              </a:solidFill>
              <a:latin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pic>
        <p:nvPicPr>
          <p:cNvPr id="25" name="Picture 6" descr="C:\Users\hmazeedi\Desktop\NAVLAKHI.critical-ingredients-in-your-food-final-guy1ja531lex\critical-ingred54a1b3a8\content\data\repo\2898692818.jpg"/>
          <p:cNvPicPr>
            <a:picLocks noChangeAspect="1" noChangeArrowheads="1"/>
          </p:cNvPicPr>
          <p:nvPr/>
        </p:nvPicPr>
        <p:blipFill>
          <a:blip r:embed="rId3">
            <a:extLst/>
          </a:blip>
          <a:srcRect/>
          <a:stretch>
            <a:fillRect/>
          </a:stretch>
        </p:blipFill>
        <p:spPr bwMode="auto">
          <a:xfrm>
            <a:off x="2928926" y="1585918"/>
            <a:ext cx="3505200" cy="2628900"/>
          </a:xfrm>
          <a:prstGeom prst="rect">
            <a:avLst/>
          </a:prstGeom>
          <a:noFill/>
          <a:ln>
            <a:noFill/>
          </a:ln>
          <a:effectLst/>
          <a:scene3d>
            <a:camera prst="orthographicFront">
              <a:rot lat="0" lon="0" rev="0"/>
            </a:camera>
            <a:lightRig rig="contrasting" dir="t">
              <a:rot lat="0" lon="0" rev="7800000"/>
            </a:lightRig>
          </a:scene3d>
          <a:sp3d>
            <a:bevelT w="139700" h="139700"/>
          </a:sp3d>
          <a:extLst/>
        </p:spPr>
      </p:pic>
      <p:pic>
        <p:nvPicPr>
          <p:cNvPr id="28" name="Picture 7"/>
          <p:cNvPicPr>
            <a:picLocks noChangeAspect="1" noChangeArrowheads="1"/>
          </p:cNvPicPr>
          <p:nvPr/>
        </p:nvPicPr>
        <p:blipFill>
          <a:blip r:embed="rId4" cstate="print">
            <a:extLst/>
          </a:blip>
          <a:srcRect/>
          <a:stretch>
            <a:fillRect/>
          </a:stretch>
        </p:blipFill>
        <p:spPr bwMode="auto">
          <a:xfrm>
            <a:off x="6934200" y="1900242"/>
            <a:ext cx="1628775" cy="2171700"/>
          </a:xfrm>
          <a:prstGeom prst="rect">
            <a:avLst/>
          </a:prstGeom>
          <a:noFill/>
          <a:ln>
            <a:noFill/>
          </a:ln>
          <a:effectLst>
            <a:innerShdw blurRad="63500" dist="50800" dir="18900000">
              <a:prstClr val="black">
                <a:alpha val="50000"/>
              </a:prstClr>
            </a:innerShdw>
          </a:effectLst>
          <a:extLst/>
        </p:spPr>
      </p:pic>
      <p:pic>
        <p:nvPicPr>
          <p:cNvPr id="29" name="Picture 8"/>
          <p:cNvPicPr>
            <a:picLocks noChangeAspect="1" noChangeArrowheads="1"/>
          </p:cNvPicPr>
          <p:nvPr/>
        </p:nvPicPr>
        <p:blipFill>
          <a:blip r:embed="rId5" cstate="print"/>
          <a:srcRect/>
          <a:stretch>
            <a:fillRect/>
          </a:stretch>
        </p:blipFill>
        <p:spPr bwMode="auto">
          <a:xfrm>
            <a:off x="228600" y="1350970"/>
            <a:ext cx="2362200" cy="3149600"/>
          </a:xfrm>
          <a:prstGeom prst="rect">
            <a:avLst/>
          </a:prstGeom>
          <a:noFill/>
          <a:ln>
            <a:noFill/>
          </a:ln>
          <a:effectLst>
            <a:outerShdw blurRad="50800" dist="38100" dir="8100000" algn="tr" rotWithShape="0">
              <a:prstClr val="black">
                <a:alpha val="40000"/>
              </a:prstClr>
            </a:outerShdw>
          </a:effectLst>
          <a:extLst/>
        </p:spPr>
      </p:pic>
      <p:sp>
        <p:nvSpPr>
          <p:cNvPr id="30" name="Title 1"/>
          <p:cNvSpPr txBox="1">
            <a:spLocks/>
          </p:cNvSpPr>
          <p:nvPr/>
        </p:nvSpPr>
        <p:spPr bwMode="auto">
          <a:xfrm>
            <a:off x="2895600" y="1281926"/>
            <a:ext cx="5943600" cy="504000"/>
          </a:xfrm>
          <a:prstGeom prst="rect">
            <a:avLst/>
          </a:prstGeom>
          <a:ln/>
        </p:spPr>
        <p:style>
          <a:lnRef idx="1">
            <a:schemeClr val="accent3"/>
          </a:lnRef>
          <a:fillRef idx="3">
            <a:schemeClr val="accent3"/>
          </a:fillRef>
          <a:effectRef idx="2">
            <a:schemeClr val="accent3"/>
          </a:effectRef>
          <a:fontRef idx="minor">
            <a:schemeClr val="lt1"/>
          </a:fontRef>
        </p:style>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just" eaLnBrk="1" hangingPunct="1">
              <a:defRPr/>
            </a:pPr>
            <a:r>
              <a:rPr lang="en-US" sz="2000" dirty="0" smtClean="0">
                <a:solidFill>
                  <a:schemeClr val="bg1"/>
                </a:solidFill>
                <a:latin typeface="Calibri" pitchFamily="34" charset="0"/>
                <a:cs typeface="Calibri" pitchFamily="34" charset="0"/>
              </a:rPr>
              <a:t>In the past</a:t>
            </a:r>
          </a:p>
        </p:txBody>
      </p:sp>
      <p:sp>
        <p:nvSpPr>
          <p:cNvPr id="31" name="Title 1"/>
          <p:cNvSpPr txBox="1">
            <a:spLocks/>
          </p:cNvSpPr>
          <p:nvPr/>
        </p:nvSpPr>
        <p:spPr bwMode="auto">
          <a:xfrm>
            <a:off x="228600" y="4114800"/>
            <a:ext cx="8458200" cy="2016000"/>
          </a:xfrm>
          <a:prstGeom prst="rect">
            <a:avLst/>
          </a:prstGeom>
          <a:ln/>
        </p:spPr>
        <p:style>
          <a:lnRef idx="1">
            <a:schemeClr val="accent5"/>
          </a:lnRef>
          <a:fillRef idx="3">
            <a:schemeClr val="accent5"/>
          </a:fillRef>
          <a:effectRef idx="2">
            <a:schemeClr val="accent5"/>
          </a:effectRef>
          <a:fontRef idx="minor">
            <a:schemeClr val="lt1"/>
          </a:fontRef>
        </p:style>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just">
              <a:lnSpc>
                <a:spcPct val="150000"/>
              </a:lnSpc>
              <a:defRPr/>
            </a:pPr>
            <a:r>
              <a:rPr lang="en-US" sz="2000" b="0" dirty="0">
                <a:solidFill>
                  <a:schemeClr val="bg1"/>
                </a:solidFill>
                <a:latin typeface="Calibri" pitchFamily="34" charset="0"/>
                <a:cs typeface="Calibri" pitchFamily="34" charset="0"/>
              </a:rPr>
              <a:t>People knew from where their food came from and </a:t>
            </a:r>
            <a:r>
              <a:rPr lang="en-US" sz="2000" b="0" dirty="0" smtClean="0">
                <a:solidFill>
                  <a:schemeClr val="bg1"/>
                </a:solidFill>
                <a:latin typeface="Calibri" pitchFamily="34" charset="0"/>
                <a:cs typeface="Calibri" pitchFamily="34" charset="0"/>
              </a:rPr>
              <a:t>how it </a:t>
            </a:r>
            <a:r>
              <a:rPr lang="en-US" sz="2000" b="0" dirty="0">
                <a:solidFill>
                  <a:schemeClr val="bg1"/>
                </a:solidFill>
                <a:latin typeface="Calibri" pitchFamily="34" charset="0"/>
                <a:cs typeface="Calibri" pitchFamily="34" charset="0"/>
              </a:rPr>
              <a:t>was manufactured. In the early days, Muslim scholars were not preoccupied with issues related to Halal and </a:t>
            </a:r>
            <a:r>
              <a:rPr lang="en-US" sz="2000" b="0" dirty="0" smtClean="0">
                <a:solidFill>
                  <a:schemeClr val="bg1"/>
                </a:solidFill>
                <a:latin typeface="Calibri" pitchFamily="34" charset="0"/>
                <a:cs typeface="Calibri" pitchFamily="34" charset="0"/>
              </a:rPr>
              <a:t>Tayyib in their food and non-food products, </a:t>
            </a:r>
            <a:r>
              <a:rPr lang="en-US" sz="2000" b="0" dirty="0">
                <a:solidFill>
                  <a:schemeClr val="bg1"/>
                </a:solidFill>
                <a:latin typeface="Calibri" pitchFamily="34" charset="0"/>
                <a:cs typeface="Calibri" pitchFamily="34" charset="0"/>
              </a:rPr>
              <a:t>to the extent in which Muslim scholars now a day 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lnSpc>
                <a:spcPct val="150000"/>
              </a:lnSpc>
              <a:spcBef>
                <a:spcPts val="600"/>
              </a:spcBef>
            </a:pPr>
            <a:r>
              <a:rPr lang="en-US" sz="2400" dirty="0" smtClean="0">
                <a:latin typeface="Calibri" pitchFamily="34" charset="0"/>
              </a:rPr>
              <a:t>This review aims to make a summary on </a:t>
            </a:r>
            <a:r>
              <a:rPr lang="en-US" sz="2400" dirty="0" err="1" smtClean="0">
                <a:latin typeface="Calibri" pitchFamily="34" charset="0"/>
              </a:rPr>
              <a:t>Halal</a:t>
            </a:r>
            <a:r>
              <a:rPr lang="en-US" sz="2400" dirty="0" smtClean="0">
                <a:latin typeface="Calibri" pitchFamily="34" charset="0"/>
              </a:rPr>
              <a:t> education in an era where it is most needed as a result of increasing mode of overlaps between cultures through products, and methods of processing.</a:t>
            </a:r>
          </a:p>
          <a:p>
            <a:pPr algn="just">
              <a:lnSpc>
                <a:spcPct val="150000"/>
              </a:lnSpc>
              <a:spcBef>
                <a:spcPts val="600"/>
              </a:spcBef>
            </a:pPr>
            <a:r>
              <a:rPr lang="en-US" sz="2400" dirty="0" smtClean="0">
                <a:latin typeface="Calibri" pitchFamily="34" charset="0"/>
                <a:cs typeface="Calibri" pitchFamily="34" charset="0"/>
              </a:rPr>
              <a:t>This review has the objective of introducing </a:t>
            </a:r>
            <a:r>
              <a:rPr lang="en-US" sz="2400" dirty="0" err="1" smtClean="0">
                <a:latin typeface="Calibri" pitchFamily="34" charset="0"/>
                <a:cs typeface="Calibri" pitchFamily="34" charset="0"/>
              </a:rPr>
              <a:t>Halal</a:t>
            </a:r>
            <a:r>
              <a:rPr lang="en-US" sz="2400" dirty="0" smtClean="0">
                <a:latin typeface="Calibri" pitchFamily="34" charset="0"/>
                <a:cs typeface="Calibri" pitchFamily="34" charset="0"/>
              </a:rPr>
              <a:t> culture including its terminologies, critical ingredient and processing that when present it will jeopardize the meaning of </a:t>
            </a:r>
            <a:r>
              <a:rPr lang="en-US" sz="2400" dirty="0" err="1" smtClean="0">
                <a:latin typeface="Calibri" pitchFamily="34" charset="0"/>
                <a:cs typeface="Calibri" pitchFamily="34" charset="0"/>
              </a:rPr>
              <a:t>Halal</a:t>
            </a:r>
            <a:r>
              <a:rPr lang="en-US" sz="2400" dirty="0" smtClean="0">
                <a:latin typeface="Calibri" pitchFamily="34" charset="0"/>
                <a:cs typeface="Calibri" pitchFamily="34" charset="0"/>
              </a:rPr>
              <a:t>. </a:t>
            </a:r>
            <a:endParaRPr lang="ar-KW" sz="2400" dirty="0" smtClean="0">
              <a:latin typeface="Calibri" pitchFamily="34" charset="0"/>
              <a:cs typeface="Times New Roman" pitchFamily="18" charset="0"/>
            </a:endParaRPr>
          </a:p>
          <a:p>
            <a:pPr algn="just">
              <a:lnSpc>
                <a:spcPct val="150000"/>
              </a:lnSpc>
              <a:spcBef>
                <a:spcPts val="600"/>
              </a:spcBef>
            </a:pPr>
            <a:endParaRPr lang="ar-KW" sz="2400" dirty="0">
              <a:latin typeface="Calibri" pitchFamily="34" charset="0"/>
              <a:cs typeface="Times New Roman" pitchFamily="18" charset="0"/>
            </a:endParaRPr>
          </a:p>
        </p:txBody>
      </p:sp>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rmAutofit fontScale="90000"/>
          </a:bodyPr>
          <a:lstStyle/>
          <a:p>
            <a:pPr algn="l">
              <a:lnSpc>
                <a:spcPct val="150000"/>
              </a:lnSpc>
              <a:spcBef>
                <a:spcPts val="600"/>
              </a:spcBef>
            </a:pPr>
            <a:r>
              <a:rPr lang="en-US" dirty="0" smtClean="0">
                <a:solidFill>
                  <a:schemeClr val="tx1">
                    <a:lumMod val="65000"/>
                    <a:lumOff val="35000"/>
                  </a:schemeClr>
                </a:solidFill>
                <a:latin typeface="Calibri" pitchFamily="34" charset="0"/>
              </a:rPr>
              <a:t>Scope</a:t>
            </a:r>
            <a:endParaRPr lang="en-US" dirty="0">
              <a:solidFill>
                <a:schemeClr val="tx1">
                  <a:lumMod val="65000"/>
                  <a:lumOff val="35000"/>
                </a:schemeClr>
              </a:solidFill>
              <a:latin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61" descr="C:\Users\hmazeedi\Desktop\NAVLAKHI.critical-ingredients-in-your-food-final-guy1ja531lex\critical-ingred54a1b3a8\content\data\repo\2899152208.jpg"/>
          <p:cNvPicPr>
            <a:picLocks noChangeAspect="1" noChangeArrowheads="1"/>
          </p:cNvPicPr>
          <p:nvPr/>
        </p:nvPicPr>
        <p:blipFill>
          <a:blip r:embed="rId2"/>
          <a:srcRect/>
          <a:stretch>
            <a:fillRect/>
          </a:stretch>
        </p:blipFill>
        <p:spPr bwMode="auto">
          <a:xfrm>
            <a:off x="0" y="-76200"/>
            <a:ext cx="9220200" cy="6934200"/>
          </a:xfrm>
          <a:prstGeom prst="rect">
            <a:avLst/>
          </a:prstGeom>
          <a:noFill/>
          <a:ln w="9525">
            <a:noFill/>
            <a:miter lim="800000"/>
            <a:headEnd/>
            <a:tailEnd/>
          </a:ln>
        </p:spPr>
      </p:pic>
      <p:sp>
        <p:nvSpPr>
          <p:cNvPr id="15" name="Rectangle 1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p:cNvSpPr/>
          <p:nvPr/>
        </p:nvSpPr>
        <p:spPr>
          <a:xfrm>
            <a:off x="2143108" y="1214422"/>
            <a:ext cx="4572000" cy="4549835"/>
          </a:xfrm>
          <a:prstGeom prst="rect">
            <a:avLst/>
          </a:prstGeom>
        </p:spPr>
        <p:txBody>
          <a:bodyPr>
            <a:spAutoFit/>
          </a:bodyPr>
          <a:lstStyle/>
          <a:p>
            <a:pPr algn="ctr" rtl="1">
              <a:lnSpc>
                <a:spcPct val="150000"/>
              </a:lnSpc>
            </a:pPr>
            <a:r>
              <a:rPr lang="en-US" sz="2800" b="1" dirty="0" smtClean="0">
                <a:solidFill>
                  <a:schemeClr val="bg1"/>
                </a:solidFill>
                <a:latin typeface="Calibri" pitchFamily="34" charset="0"/>
                <a:ea typeface="MS PGothic" pitchFamily="34" charset="-128"/>
                <a:cs typeface="Calibri" pitchFamily="34" charset="0"/>
              </a:rPr>
              <a:t>Their farms were in their homes and in the countryside they owned, both were organic and simple</a:t>
            </a:r>
          </a:p>
          <a:p>
            <a:pPr algn="ctr" rtl="1">
              <a:lnSpc>
                <a:spcPct val="150000"/>
              </a:lnSpc>
            </a:pPr>
            <a:r>
              <a:rPr lang="en-US" sz="2800" b="1" dirty="0" smtClean="0">
                <a:solidFill>
                  <a:schemeClr val="bg1"/>
                </a:solidFill>
                <a:latin typeface="Calibri" pitchFamily="34" charset="0"/>
                <a:ea typeface="MS PGothic" pitchFamily="34" charset="-128"/>
                <a:cs typeface="Calibri" pitchFamily="34" charset="0"/>
              </a:rPr>
              <a:t>And they do not use foreign or chemical substances in agriculture.</a:t>
            </a:r>
            <a:endParaRPr lang="en-US" sz="2800" b="1" dirty="0">
              <a:solidFill>
                <a:schemeClr val="bg1"/>
              </a:solidFill>
              <a:latin typeface="Calibri" pitchFamily="34" charset="0"/>
              <a:ea typeface="MS PGothic" pitchFamily="34" charset="-128"/>
              <a:cs typeface="Calibr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descr="C:\Users\hmazeedi\Desktop\NAVLAKHI.critical-ingredients-in-your-food-final-guy1ja531lex\critical-ingred54a1b3a8\content\data\repo\2898696319.png"/>
          <p:cNvPicPr>
            <a:picLocks noChangeAspect="1" noChangeArrowheads="1"/>
          </p:cNvPicPr>
          <p:nvPr/>
        </p:nvPicPr>
        <p:blipFill>
          <a:blip r:embed="rId2">
            <a:extLst/>
          </a:blip>
          <a:srcRect/>
          <a:stretch>
            <a:fillRect/>
          </a:stretch>
        </p:blipFill>
        <p:spPr bwMode="auto">
          <a:xfrm>
            <a:off x="5080029" y="381000"/>
            <a:ext cx="3563937" cy="304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9" name="Picture 9" descr="C:\Users\hmazeedi\Desktop\NAVLAKHI.critical-ingredients-in-your-food-final-guy1ja531lex\critical-ingred54a1b3a8\content\data\repo\2898716737.jpg"/>
          <p:cNvPicPr>
            <a:picLocks noChangeAspect="1" noChangeArrowheads="1"/>
          </p:cNvPicPr>
          <p:nvPr/>
        </p:nvPicPr>
        <p:blipFill>
          <a:blip r:embed="rId3"/>
          <a:srcRect/>
          <a:stretch>
            <a:fillRect/>
          </a:stretch>
        </p:blipFill>
        <p:spPr bwMode="auto">
          <a:xfrm>
            <a:off x="5074256" y="3657600"/>
            <a:ext cx="3641148" cy="2520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grpSp>
        <p:nvGrpSpPr>
          <p:cNvPr id="10" name="Group 2"/>
          <p:cNvGrpSpPr>
            <a:grpSpLocks/>
          </p:cNvGrpSpPr>
          <p:nvPr/>
        </p:nvGrpSpPr>
        <p:grpSpPr bwMode="auto">
          <a:xfrm>
            <a:off x="839785" y="120651"/>
            <a:ext cx="3446463" cy="3522663"/>
            <a:chOff x="457200" y="0"/>
            <a:chExt cx="3447143" cy="3523343"/>
          </a:xfrm>
        </p:grpSpPr>
        <p:pic>
          <p:nvPicPr>
            <p:cNvPr id="11" name="Picture 8" descr="C:\Users\hmazeedi\Desktop\NAVLAKHI.critical-ingredients-in-your-food-final-guy1ja531lex\critical-ingred54a1b3a8\content\data\repo\2899152574.jpg"/>
            <p:cNvPicPr>
              <a:picLocks noChangeAspect="1" noChangeArrowheads="1"/>
            </p:cNvPicPr>
            <p:nvPr/>
          </p:nvPicPr>
          <p:blipFill>
            <a:blip r:embed="rId4"/>
            <a:srcRect/>
            <a:stretch>
              <a:fillRect/>
            </a:stretch>
          </p:blipFill>
          <p:spPr bwMode="auto">
            <a:xfrm>
              <a:off x="457200" y="76200"/>
              <a:ext cx="3447143" cy="3447143"/>
            </a:xfrm>
            <a:prstGeom prst="rect">
              <a:avLst/>
            </a:prstGeom>
            <a:noFill/>
            <a:ln w="9525">
              <a:noFill/>
              <a:miter lim="800000"/>
              <a:headEnd/>
              <a:tailEnd/>
            </a:ln>
          </p:spPr>
        </p:pic>
        <p:sp>
          <p:nvSpPr>
            <p:cNvPr id="12" name="Rectangle 11"/>
            <p:cNvSpPr/>
            <p:nvPr/>
          </p:nvSpPr>
          <p:spPr>
            <a:xfrm>
              <a:off x="457200" y="0"/>
              <a:ext cx="3447143" cy="45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3" name="Title 1"/>
          <p:cNvSpPr txBox="1">
            <a:spLocks/>
          </p:cNvSpPr>
          <p:nvPr/>
        </p:nvSpPr>
        <p:spPr bwMode="auto">
          <a:xfrm>
            <a:off x="1142976" y="3857628"/>
            <a:ext cx="2743200" cy="2406650"/>
          </a:xfrm>
          <a:prstGeom prst="rect">
            <a:avLst/>
          </a:prstGeom>
          <a:ln/>
          <a:extLst/>
        </p:spPr>
        <p:style>
          <a:lnRef idx="1">
            <a:schemeClr val="accent5"/>
          </a:lnRef>
          <a:fillRef idx="3">
            <a:schemeClr val="accent5"/>
          </a:fillRef>
          <a:effectRef idx="2">
            <a:schemeClr val="accent5"/>
          </a:effectRef>
          <a:fontRef idx="minor">
            <a:schemeClr val="lt1"/>
          </a:fontRef>
        </p:style>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r>
              <a:rPr lang="en-US" sz="3200" b="0" dirty="0">
                <a:solidFill>
                  <a:schemeClr val="bg1"/>
                </a:solidFill>
                <a:latin typeface="Simplified Arabic" pitchFamily="18" charset="-78"/>
                <a:cs typeface="Simplified Arabic" pitchFamily="18" charset="-78"/>
              </a:rPr>
              <a:t>In the past they used to prepare their meals at </a:t>
            </a:r>
            <a:r>
              <a:rPr lang="en-US" sz="3200" b="0" dirty="0" smtClean="0">
                <a:solidFill>
                  <a:schemeClr val="bg1"/>
                </a:solidFill>
                <a:latin typeface="Simplified Arabic" pitchFamily="18" charset="-78"/>
                <a:cs typeface="Simplified Arabic" pitchFamily="18" charset="-78"/>
              </a:rPr>
              <a:t>home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Users\hmazeedi\Desktop\NAVLAKHI.critical-ingredients-in-your-food-final-guy1ja531lex\critical-ingred54a1b3a8\content\data\repo\2899904932.jpg"/>
          <p:cNvPicPr>
            <a:picLocks noChangeAspect="1" noChangeArrowheads="1"/>
          </p:cNvPicPr>
          <p:nvPr/>
        </p:nvPicPr>
        <p:blipFill>
          <a:blip r:embed="rId2"/>
          <a:srcRect/>
          <a:stretch>
            <a:fillRect/>
          </a:stretch>
        </p:blipFill>
        <p:spPr bwMode="auto">
          <a:xfrm>
            <a:off x="0" y="0"/>
            <a:ext cx="9177338" cy="6858000"/>
          </a:xfrm>
          <a:prstGeom prst="rect">
            <a:avLst/>
          </a:prstGeom>
          <a:noFill/>
          <a:ln w="9525">
            <a:noFill/>
            <a:miter lim="800000"/>
            <a:headEnd/>
            <a:tailEnd/>
          </a:ln>
        </p:spPr>
      </p:pic>
      <p:sp>
        <p:nvSpPr>
          <p:cNvPr id="15" name="Rectangle 1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itle 1"/>
          <p:cNvSpPr txBox="1">
            <a:spLocks/>
          </p:cNvSpPr>
          <p:nvPr/>
        </p:nvSpPr>
        <p:spPr bwMode="auto">
          <a:xfrm>
            <a:off x="152400" y="4572000"/>
            <a:ext cx="4800600" cy="2133600"/>
          </a:xfrm>
          <a:prstGeom prst="rect">
            <a:avLst/>
          </a:prstGeom>
          <a:noFill/>
          <a:ln w="9525">
            <a:noFill/>
            <a:miter lim="800000"/>
            <a:headEnd/>
            <a:tailEnd/>
          </a:ln>
        </p:spPr>
        <p:txBody>
          <a:bodyPr tIns="182880"/>
          <a:lstStyle/>
          <a:p>
            <a:pPr algn="ctr" rtl="1"/>
            <a:r>
              <a:rPr lang="en-US" sz="4000" b="1" dirty="0">
                <a:solidFill>
                  <a:schemeClr val="bg1"/>
                </a:solidFill>
                <a:latin typeface="Calibri" pitchFamily="34" charset="0"/>
                <a:ea typeface="MS PGothic" pitchFamily="34" charset="-128"/>
                <a:cs typeface="Calibri" pitchFamily="34" charset="0"/>
              </a:rPr>
              <a:t>Feed were 100% from plant sources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itle 1"/>
          <p:cNvSpPr txBox="1">
            <a:spLocks/>
          </p:cNvSpPr>
          <p:nvPr/>
        </p:nvSpPr>
        <p:spPr bwMode="auto">
          <a:xfrm>
            <a:off x="1860568" y="990616"/>
            <a:ext cx="5354638" cy="4724400"/>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200000"/>
              </a:lnSpc>
              <a:defRPr/>
            </a:pPr>
            <a:r>
              <a:rPr lang="en-US" sz="3600" b="0" dirty="0" smtClean="0">
                <a:solidFill>
                  <a:schemeClr val="bg1"/>
                </a:solidFill>
                <a:latin typeface="Calibri" pitchFamily="34" charset="0"/>
                <a:cs typeface="Calibri" pitchFamily="34" charset="0"/>
              </a:rPr>
              <a:t>However, after the transfer of man from life in the countryside to the cities this has resulted in: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Users\hmazeedi\Desktop\NAVLAKHI.critical-ingredients-in-your-food-final-guy1ja531lex\critical-ingred54a1b3a8\content\data\repo\2898736897.jpg"/>
          <p:cNvPicPr>
            <a:picLocks noChangeAspect="1" noChangeArrowheads="1"/>
          </p:cNvPicPr>
          <p:nvPr/>
        </p:nvPicPr>
        <p:blipFill>
          <a:blip r:embed="rId2"/>
          <a:srcRect/>
          <a:stretch>
            <a:fillRect/>
          </a:stretch>
        </p:blipFill>
        <p:spPr bwMode="auto">
          <a:xfrm>
            <a:off x="0" y="-76200"/>
            <a:ext cx="9144000" cy="6934200"/>
          </a:xfrm>
          <a:prstGeom prst="rect">
            <a:avLst/>
          </a:prstGeom>
          <a:noFill/>
          <a:ln w="9525">
            <a:noFill/>
            <a:miter lim="800000"/>
            <a:headEnd/>
            <a:tailEnd/>
          </a:ln>
        </p:spPr>
      </p:pic>
      <p:sp>
        <p:nvSpPr>
          <p:cNvPr id="9" name="Title 1"/>
          <p:cNvSpPr txBox="1">
            <a:spLocks/>
          </p:cNvSpPr>
          <p:nvPr/>
        </p:nvSpPr>
        <p:spPr bwMode="auto">
          <a:xfrm>
            <a:off x="1939925" y="-276225"/>
            <a:ext cx="6518275" cy="1952625"/>
          </a:xfrm>
          <a:prstGeom prst="rect">
            <a:avLst/>
          </a:prstGeom>
          <a:noFill/>
          <a:ln w="9525">
            <a:noFill/>
            <a:miter lim="800000"/>
            <a:headEnd/>
            <a:tailEnd/>
          </a:ln>
        </p:spPr>
        <p:txBody>
          <a:bodyPr tIns="182880"/>
          <a:lstStyle/>
          <a:p>
            <a:pPr algn="ctr" rtl="1">
              <a:lnSpc>
                <a:spcPct val="150000"/>
              </a:lnSpc>
            </a:pPr>
            <a:r>
              <a:rPr lang="en-US" sz="2800" b="1" dirty="0">
                <a:solidFill>
                  <a:schemeClr val="bg1"/>
                </a:solidFill>
                <a:latin typeface="Simplified Arabic" pitchFamily="18" charset="-78"/>
                <a:ea typeface="MS PGothic" pitchFamily="34" charset="-128"/>
                <a:cs typeface="Simplified Arabic" pitchFamily="18" charset="-78"/>
              </a:rPr>
              <a:t>Increase in population</a:t>
            </a:r>
          </a:p>
          <a:p>
            <a:pPr algn="ctr" rtl="1">
              <a:lnSpc>
                <a:spcPct val="150000"/>
              </a:lnSpc>
            </a:pPr>
            <a:r>
              <a:rPr lang="en-US" sz="2800" b="1" dirty="0">
                <a:solidFill>
                  <a:schemeClr val="bg1"/>
                </a:solidFill>
                <a:latin typeface="Simplified Arabic" pitchFamily="18" charset="-78"/>
                <a:ea typeface="MS PGothic" pitchFamily="34" charset="-128"/>
                <a:cs typeface="Simplified Arabic" pitchFamily="18" charset="-78"/>
              </a:rPr>
              <a:t>And intensity in agricultural production</a:t>
            </a:r>
          </a:p>
        </p:txBody>
      </p:sp>
      <p:pic>
        <p:nvPicPr>
          <p:cNvPr id="10" name="Picture 9" descr="C:\Users\hmazeedi\Desktop\NAVLAKHI.critical-ingredients-in-your-food-final-guy1ja531lex\critical-ingred54a1b3a8\content\data\repo\2898736969.jpg"/>
          <p:cNvPicPr>
            <a:picLocks noChangeAspect="1" noChangeArrowheads="1"/>
          </p:cNvPicPr>
          <p:nvPr/>
        </p:nvPicPr>
        <p:blipFill>
          <a:blip r:embed="rId3"/>
          <a:srcRect/>
          <a:stretch>
            <a:fillRect/>
          </a:stretch>
        </p:blipFill>
        <p:spPr bwMode="auto">
          <a:xfrm>
            <a:off x="0" y="4559300"/>
            <a:ext cx="3581400" cy="2298700"/>
          </a:xfrm>
          <a:prstGeom prst="rect">
            <a:avLst/>
          </a:prstGeom>
          <a:noFill/>
          <a:ln>
            <a:noFill/>
          </a:ln>
          <a:effectLst>
            <a:outerShdw blurRad="50800" dist="38100" dir="8100000" algn="tr" rotWithShape="0">
              <a:prstClr val="black">
                <a:alpha val="40000"/>
              </a:prstClr>
            </a:outerShdw>
          </a:effectLst>
          <a:extLst/>
        </p:spPr>
      </p:pic>
      <p:pic>
        <p:nvPicPr>
          <p:cNvPr id="11" name="Picture 8" descr="C:\Users\hmazeedi\Desktop\NAVLAKHI.critical-ingredients-in-your-food-final-guy1ja531lex\critical-ingred54a1b3a8\content\data\repo\2898760873.jpg"/>
          <p:cNvPicPr>
            <a:picLocks noChangeAspect="1" noChangeArrowheads="1"/>
          </p:cNvPicPr>
          <p:nvPr/>
        </p:nvPicPr>
        <p:blipFill>
          <a:blip r:embed="rId4"/>
          <a:srcRect/>
          <a:stretch>
            <a:fillRect/>
          </a:stretch>
        </p:blipFill>
        <p:spPr bwMode="auto">
          <a:xfrm>
            <a:off x="5562600" y="4559300"/>
            <a:ext cx="3581400" cy="2298700"/>
          </a:xfrm>
          <a:prstGeom prst="rect">
            <a:avLst/>
          </a:prstGeom>
          <a:noFill/>
          <a:ln>
            <a:noFill/>
          </a:ln>
          <a:effectLst>
            <a:outerShdw blurRad="50800" dist="38100" dir="8100000" algn="tr" rotWithShape="0">
              <a:prstClr val="black">
                <a:alpha val="40000"/>
              </a:prstClr>
            </a:outerShdw>
          </a:effectLst>
          <a:extLst/>
        </p:spPr>
      </p:pic>
      <p:pic>
        <p:nvPicPr>
          <p:cNvPr id="12" name="Picture 9" descr="C:\Users\hmazeedi\Desktop\NAVLAKHI.critical-ingredients-in-your-food-final-guy1ja531lex\critical-ingred54a1b3a8\content\data\repo\2898760786.jpg"/>
          <p:cNvPicPr>
            <a:picLocks noChangeAspect="1" noChangeArrowheads="1"/>
          </p:cNvPicPr>
          <p:nvPr/>
        </p:nvPicPr>
        <p:blipFill>
          <a:blip r:embed="rId5"/>
          <a:srcRect/>
          <a:stretch>
            <a:fillRect/>
          </a:stretch>
        </p:blipFill>
        <p:spPr bwMode="auto">
          <a:xfrm>
            <a:off x="0" y="1495425"/>
            <a:ext cx="3581400" cy="2238375"/>
          </a:xfrm>
          <a:prstGeom prst="rect">
            <a:avLst/>
          </a:prstGeom>
          <a:noFill/>
          <a:ln>
            <a:noFill/>
          </a:ln>
          <a:effectLst>
            <a:outerShdw blurRad="50800" dist="38100" dir="8100000" algn="tr" rotWithShape="0">
              <a:prstClr val="black">
                <a:alpha val="40000"/>
              </a:prstClr>
            </a:outerShdw>
          </a:effectLst>
          <a:extLst/>
        </p:spPr>
      </p:pic>
      <p:pic>
        <p:nvPicPr>
          <p:cNvPr id="13" name="Picture 10" descr="C:\Users\hmazeedi\Desktop\NAVLAKHI.critical-ingredients-in-your-food-final-guy1ja531lex\critical-ingred54a1b3a8\content\data\repo\2898760819.jpg"/>
          <p:cNvPicPr>
            <a:picLocks noChangeAspect="1" noChangeArrowheads="1"/>
          </p:cNvPicPr>
          <p:nvPr/>
        </p:nvPicPr>
        <p:blipFill>
          <a:blip r:embed="rId6">
            <a:extLst/>
          </a:blip>
          <a:srcRect/>
          <a:stretch>
            <a:fillRect/>
          </a:stretch>
        </p:blipFill>
        <p:spPr bwMode="auto">
          <a:xfrm>
            <a:off x="5503863" y="1466850"/>
            <a:ext cx="3563937" cy="2286000"/>
          </a:xfrm>
          <a:prstGeom prst="rect">
            <a:avLst/>
          </a:prstGeom>
          <a:noFill/>
          <a:ln>
            <a:noFill/>
          </a:ln>
          <a:effectLst>
            <a:glow rad="63500">
              <a:schemeClr val="accent5">
                <a:satMod val="175000"/>
                <a:alpha val="40000"/>
              </a:schemeClr>
            </a:glow>
            <a:outerShdw blurRad="44450" dist="27940" dir="5400000" algn="ctr">
              <a:srgbClr val="000000">
                <a:alpha val="32000"/>
              </a:srgbClr>
            </a:outerShdw>
            <a:reflection blurRad="6350" stA="50000" endA="300" endPos="90000" dir="5400000" sy="-100000" algn="bl" rotWithShape="0"/>
          </a:effectLst>
          <a:extLst/>
        </p:spPr>
      </p:pic>
      <p:sp>
        <p:nvSpPr>
          <p:cNvPr id="14" name="Title 1"/>
          <p:cNvSpPr txBox="1">
            <a:spLocks/>
          </p:cNvSpPr>
          <p:nvPr/>
        </p:nvSpPr>
        <p:spPr bwMode="auto">
          <a:xfrm>
            <a:off x="1066800" y="3190887"/>
            <a:ext cx="6518275" cy="1952625"/>
          </a:xfrm>
          <a:prstGeom prst="rect">
            <a:avLst/>
          </a:prstGeom>
          <a:noFill/>
          <a:ln w="9525">
            <a:noFill/>
            <a:miter lim="800000"/>
            <a:headEnd/>
            <a:tailEnd/>
          </a:ln>
        </p:spPr>
        <p:txBody>
          <a:bodyPr tIns="182880"/>
          <a:lstStyle/>
          <a:p>
            <a:pPr algn="ctr" eaLnBrk="0" hangingPunct="0"/>
            <a:endParaRPr lang="en-US" sz="2800" b="1" dirty="0">
              <a:solidFill>
                <a:schemeClr val="bg1"/>
              </a:solidFill>
              <a:latin typeface="Calibri" pitchFamily="34" charset="0"/>
              <a:ea typeface="MS PGothic" pitchFamily="34" charset="-128"/>
              <a:cs typeface="Calibri" pitchFamily="34" charset="0"/>
            </a:endParaRPr>
          </a:p>
          <a:p>
            <a:pPr algn="ctr" eaLnBrk="0" hangingPunct="0"/>
            <a:r>
              <a:rPr lang="en-US" sz="2800" b="1" dirty="0">
                <a:solidFill>
                  <a:schemeClr val="bg1"/>
                </a:solidFill>
                <a:latin typeface="Calibri" pitchFamily="34" charset="0"/>
                <a:ea typeface="MS PGothic" pitchFamily="34" charset="-128"/>
                <a:cs typeface="Calibri" pitchFamily="34" charset="0"/>
              </a:rPr>
              <a:t>There was a need for an increase in</a:t>
            </a:r>
          </a:p>
        </p:txBody>
      </p:sp>
      <p:sp>
        <p:nvSpPr>
          <p:cNvPr id="19" name="Rectangle 18"/>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3"/>
          <p:cNvGrpSpPr>
            <a:grpSpLocks/>
          </p:cNvGrpSpPr>
          <p:nvPr/>
        </p:nvGrpSpPr>
        <p:grpSpPr bwMode="auto">
          <a:xfrm>
            <a:off x="0" y="-22225"/>
            <a:ext cx="9144000" cy="6858000"/>
            <a:chOff x="0" y="-21771"/>
            <a:chExt cx="9144000" cy="6858000"/>
          </a:xfrm>
        </p:grpSpPr>
        <p:pic>
          <p:nvPicPr>
            <p:cNvPr id="16" name="Picture 5" descr="C:\Users\hmazeedi\Desktop\NAVLAKHI.critical-ingredients-in-your-food-final-guy1ja531lex\critical-ingred54a1b3a8\content\data\repo\2898750607.jpg"/>
            <p:cNvPicPr>
              <a:picLocks noChangeAspect="1" noChangeArrowheads="1"/>
            </p:cNvPicPr>
            <p:nvPr/>
          </p:nvPicPr>
          <p:blipFill>
            <a:blip r:embed="rId2"/>
            <a:srcRect/>
            <a:stretch>
              <a:fillRect/>
            </a:stretch>
          </p:blipFill>
          <p:spPr bwMode="auto">
            <a:xfrm>
              <a:off x="0" y="-21771"/>
              <a:ext cx="9144000" cy="6858000"/>
            </a:xfrm>
            <a:prstGeom prst="rect">
              <a:avLst/>
            </a:prstGeom>
            <a:noFill/>
            <a:ln w="9525">
              <a:noFill/>
              <a:miter lim="800000"/>
              <a:headEnd/>
              <a:tailEnd/>
            </a:ln>
          </p:spPr>
        </p:pic>
        <p:sp>
          <p:nvSpPr>
            <p:cNvPr id="17" name="Title 1"/>
            <p:cNvSpPr txBox="1">
              <a:spLocks/>
            </p:cNvSpPr>
            <p:nvPr/>
          </p:nvSpPr>
          <p:spPr bwMode="auto">
            <a:xfrm>
              <a:off x="85756" y="152400"/>
              <a:ext cx="8915400" cy="1981200"/>
            </a:xfrm>
            <a:prstGeom prst="rect">
              <a:avLst/>
            </a:prstGeom>
            <a:noFill/>
            <a:ln w="9525">
              <a:noFill/>
              <a:miter lim="800000"/>
              <a:headEnd/>
              <a:tailEnd/>
            </a:ln>
          </p:spPr>
          <p:txBody>
            <a:bodyPr tIns="182880"/>
            <a:lstStyle/>
            <a:p>
              <a:pPr algn="ctr" rtl="1">
                <a:lnSpc>
                  <a:spcPct val="150000"/>
                </a:lnSpc>
              </a:pPr>
              <a:r>
                <a:rPr lang="en-US" sz="2800" b="1" dirty="0">
                  <a:solidFill>
                    <a:schemeClr val="bg1"/>
                  </a:solidFill>
                  <a:latin typeface="Simplified Arabic" pitchFamily="18" charset="-78"/>
                  <a:ea typeface="MS PGothic" pitchFamily="34" charset="-128"/>
                  <a:cs typeface="Simplified Arabic" pitchFamily="18" charset="-78"/>
                </a:rPr>
                <a:t>And as a result of civil life style </a:t>
              </a:r>
            </a:p>
            <a:p>
              <a:pPr algn="ctr" rtl="1">
                <a:lnSpc>
                  <a:spcPct val="150000"/>
                </a:lnSpc>
              </a:pPr>
              <a:r>
                <a:rPr lang="en-US" sz="2800" b="1" dirty="0">
                  <a:solidFill>
                    <a:schemeClr val="bg1"/>
                  </a:solidFill>
                  <a:latin typeface="Simplified Arabic" pitchFamily="18" charset="-78"/>
                  <a:ea typeface="MS PGothic" pitchFamily="34" charset="-128"/>
                  <a:cs typeface="Simplified Arabic" pitchFamily="18" charset="-78"/>
                </a:rPr>
                <a:t>and the leaving out of rural life</a:t>
              </a:r>
            </a:p>
            <a:p>
              <a:pPr algn="ctr" rtl="1">
                <a:lnSpc>
                  <a:spcPct val="150000"/>
                </a:lnSpc>
              </a:pPr>
              <a:r>
                <a:rPr lang="en-US" sz="2800" b="1" dirty="0">
                  <a:solidFill>
                    <a:schemeClr val="bg1"/>
                  </a:solidFill>
                  <a:latin typeface="Simplified Arabic" pitchFamily="18" charset="-78"/>
                  <a:ea typeface="MS PGothic" pitchFamily="34" charset="-128"/>
                  <a:cs typeface="Simplified Arabic" pitchFamily="18" charset="-78"/>
                </a:rPr>
                <a:t>An advancement in food technology was brought about</a:t>
              </a:r>
            </a:p>
          </p:txBody>
        </p:sp>
      </p:grpSp>
      <p:sp>
        <p:nvSpPr>
          <p:cNvPr id="18" name="Rectangle 1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Users\hmazeedi\Desktop\NAVLAKHI.critical-ingredients-in-your-food-final-guy1ja531lex\critical-ingred54a1b3a8\content\data\repo\2899158136.jpg"/>
          <p:cNvPicPr>
            <a:picLocks noChangeAspect="1" noChangeArrowheads="1"/>
          </p:cNvPicPr>
          <p:nvPr/>
        </p:nvPicPr>
        <p:blipFill>
          <a:blip r:embed="rId2"/>
          <a:srcRect/>
          <a:stretch>
            <a:fillRect/>
          </a:stretch>
        </p:blipFill>
        <p:spPr bwMode="auto">
          <a:xfrm>
            <a:off x="0" y="838200"/>
            <a:ext cx="9144000" cy="6019800"/>
          </a:xfrm>
          <a:prstGeom prst="rect">
            <a:avLst/>
          </a:prstGeom>
          <a:noFill/>
          <a:ln w="9525">
            <a:noFill/>
            <a:miter lim="800000"/>
            <a:headEnd/>
            <a:tailEnd/>
          </a:ln>
        </p:spPr>
      </p:pic>
      <p:sp>
        <p:nvSpPr>
          <p:cNvPr id="10" name="Title 1"/>
          <p:cNvSpPr txBox="1">
            <a:spLocks/>
          </p:cNvSpPr>
          <p:nvPr/>
        </p:nvSpPr>
        <p:spPr bwMode="auto">
          <a:xfrm>
            <a:off x="1" y="0"/>
            <a:ext cx="9143999" cy="838200"/>
          </a:xfrm>
          <a:prstGeom prst="rect">
            <a:avLst/>
          </a:prstGeom>
          <a:solidFill>
            <a:srgbClr val="FFC000"/>
          </a:solidFill>
          <a:ln/>
          <a:extLst/>
        </p:spPr>
        <p:style>
          <a:lnRef idx="1">
            <a:schemeClr val="accent6"/>
          </a:lnRef>
          <a:fillRef idx="3">
            <a:schemeClr val="accent6"/>
          </a:fillRef>
          <a:effectRef idx="2">
            <a:schemeClr val="accent6"/>
          </a:effectRef>
          <a:fontRef idx="minor">
            <a:schemeClr val="lt1"/>
          </a:fontRef>
        </p:style>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r>
              <a:rPr lang="en-US" sz="2800" dirty="0">
                <a:solidFill>
                  <a:schemeClr val="bg1"/>
                </a:solidFill>
                <a:latin typeface="Calibri" pitchFamily="34" charset="0"/>
                <a:cs typeface="Calibri" pitchFamily="34" charset="0"/>
              </a:rPr>
              <a:t>And the beginning of the genetic change of products</a:t>
            </a:r>
            <a:endParaRPr lang="en-US" sz="2800" dirty="0" smtClean="0">
              <a:solidFill>
                <a:schemeClr val="bg1"/>
              </a:solidFill>
              <a:latin typeface="Calibri" pitchFamily="34" charset="0"/>
              <a:cs typeface="Calibri" pitchFamily="34" charset="0"/>
            </a:endParaRPr>
          </a:p>
        </p:txBody>
      </p:sp>
      <p:pic>
        <p:nvPicPr>
          <p:cNvPr id="11" name="Picture 11" descr="C:\Users\hmazeedi\Desktop\NAVLAKHI.critical-ingredients-in-your-food-final-guy1ja531lex\critical-ingred54a1b3a8\content\data\repo\2900167561.jpg"/>
          <p:cNvPicPr>
            <a:picLocks noChangeAspect="1" noChangeArrowheads="1"/>
          </p:cNvPicPr>
          <p:nvPr/>
        </p:nvPicPr>
        <p:blipFill>
          <a:blip r:embed="rId3">
            <a:extLst/>
          </a:blip>
          <a:srcRect/>
          <a:stretch>
            <a:fillRect/>
          </a:stretch>
        </p:blipFill>
        <p:spPr bwMode="auto">
          <a:xfrm>
            <a:off x="6019800" y="4961544"/>
            <a:ext cx="3124200" cy="189645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12" name="Picture 12" descr="meat"/>
          <p:cNvPicPr>
            <a:picLocks noChangeAspect="1" noChangeArrowheads="1"/>
          </p:cNvPicPr>
          <p:nvPr/>
        </p:nvPicPr>
        <p:blipFill>
          <a:blip r:embed="rId4"/>
          <a:srcRect/>
          <a:stretch>
            <a:fillRect/>
          </a:stretch>
        </p:blipFill>
        <p:spPr bwMode="auto">
          <a:xfrm>
            <a:off x="6019800" y="838200"/>
            <a:ext cx="3124200" cy="2292350"/>
          </a:xfrm>
          <a:prstGeom prst="rect">
            <a:avLst/>
          </a:prstGeom>
          <a:noFill/>
          <a:ln w="9525">
            <a:noFill/>
            <a:miter lim="800000"/>
            <a:headEnd/>
            <a:tailEnd/>
          </a:ln>
        </p:spPr>
      </p:pic>
      <p:pic>
        <p:nvPicPr>
          <p:cNvPr id="13" name="Picture 13" descr="chicken"/>
          <p:cNvPicPr>
            <a:picLocks noChangeAspect="1" noChangeArrowheads="1"/>
          </p:cNvPicPr>
          <p:nvPr/>
        </p:nvPicPr>
        <p:blipFill>
          <a:blip r:embed="rId5"/>
          <a:srcRect/>
          <a:stretch>
            <a:fillRect/>
          </a:stretch>
        </p:blipFill>
        <p:spPr bwMode="auto">
          <a:xfrm>
            <a:off x="6019800" y="3124200"/>
            <a:ext cx="3124200" cy="1905000"/>
          </a:xfrm>
          <a:prstGeom prst="rect">
            <a:avLst/>
          </a:prstGeom>
          <a:noFill/>
          <a:ln w="9525">
            <a:noFill/>
            <a:miter lim="800000"/>
            <a:headEnd/>
            <a:tailEnd/>
          </a:ln>
        </p:spPr>
      </p:pic>
      <p:sp>
        <p:nvSpPr>
          <p:cNvPr id="14" name="Rectangle 1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bwMode="auto">
          <a:xfrm>
            <a:off x="0" y="0"/>
            <a:ext cx="9144000" cy="1371600"/>
          </a:xfrm>
          <a:prstGeom prst="rect">
            <a:avLst/>
          </a:prstGeom>
          <a:solidFill>
            <a:srgbClr val="FFC000"/>
          </a:solidFill>
          <a:ln/>
          <a:extLst/>
        </p:spPr>
        <p:style>
          <a:lnRef idx="1">
            <a:schemeClr val="accent1"/>
          </a:lnRef>
          <a:fillRef idx="3">
            <a:schemeClr val="accent1"/>
          </a:fillRef>
          <a:effectRef idx="2">
            <a:schemeClr val="accent1"/>
          </a:effectRef>
          <a:fontRef idx="minor">
            <a:schemeClr val="lt1"/>
          </a:fontRef>
        </p:style>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lnSpc>
                <a:spcPct val="150000"/>
              </a:lnSpc>
              <a:defRPr/>
            </a:pPr>
            <a:r>
              <a:rPr lang="en-US" sz="2400" b="1" dirty="0">
                <a:solidFill>
                  <a:schemeClr val="bg1"/>
                </a:solidFill>
                <a:latin typeface="Calibri" pitchFamily="34" charset="0"/>
                <a:cs typeface="Calibri" pitchFamily="34" charset="0"/>
              </a:rPr>
              <a:t>And the emergence of big companies</a:t>
            </a:r>
          </a:p>
          <a:p>
            <a:pPr algn="ctr" rtl="1" eaLnBrk="1" hangingPunct="1">
              <a:lnSpc>
                <a:spcPct val="150000"/>
              </a:lnSpc>
              <a:defRPr/>
            </a:pPr>
            <a:r>
              <a:rPr lang="en-US" sz="2400" b="1" dirty="0" smtClean="0">
                <a:solidFill>
                  <a:schemeClr val="bg1"/>
                </a:solidFill>
                <a:latin typeface="Calibri" pitchFamily="34" charset="0"/>
                <a:cs typeface="Calibri" pitchFamily="34" charset="0"/>
              </a:rPr>
              <a:t>that </a:t>
            </a:r>
            <a:r>
              <a:rPr lang="en-US" sz="2400" b="1" dirty="0">
                <a:solidFill>
                  <a:schemeClr val="bg1"/>
                </a:solidFill>
                <a:latin typeface="Calibri" pitchFamily="34" charset="0"/>
                <a:cs typeface="Calibri" pitchFamily="34" charset="0"/>
              </a:rPr>
              <a:t>became a part of our daily </a:t>
            </a:r>
            <a:r>
              <a:rPr lang="en-US" sz="2400" b="1" dirty="0" smtClean="0">
                <a:solidFill>
                  <a:schemeClr val="bg1"/>
                </a:solidFill>
                <a:latin typeface="Calibri" pitchFamily="34" charset="0"/>
                <a:cs typeface="Calibri" pitchFamily="34" charset="0"/>
              </a:rPr>
              <a:t>lives</a:t>
            </a:r>
          </a:p>
        </p:txBody>
      </p:sp>
      <p:pic>
        <p:nvPicPr>
          <p:cNvPr id="17" name="Picture 22" descr="http://elizabethgatlin.com/wp-content/uploads/2013/08/Instantly-Recognized-Corporate-Company-Logos.jpg"/>
          <p:cNvPicPr>
            <a:picLocks noChangeAspect="1" noChangeArrowheads="1"/>
          </p:cNvPicPr>
          <p:nvPr/>
        </p:nvPicPr>
        <p:blipFill>
          <a:blip r:embed="rId2"/>
          <a:srcRect/>
          <a:stretch>
            <a:fillRect/>
          </a:stretch>
        </p:blipFill>
        <p:spPr bwMode="auto">
          <a:xfrm>
            <a:off x="2133600" y="2363788"/>
            <a:ext cx="4724400" cy="2817812"/>
          </a:xfrm>
          <a:prstGeom prst="rect">
            <a:avLst/>
          </a:prstGeom>
          <a:noFill/>
          <a:ln w="9525">
            <a:noFill/>
            <a:miter lim="800000"/>
            <a:headEnd/>
            <a:tailEnd/>
          </a:ln>
        </p:spPr>
      </p:pic>
      <p:sp>
        <p:nvSpPr>
          <p:cNvPr id="18" name="Rectangle 1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bwMode="auto">
          <a:xfrm>
            <a:off x="0" y="0"/>
            <a:ext cx="9144000" cy="1908000"/>
          </a:xfrm>
          <a:prstGeom prst="rect">
            <a:avLst/>
          </a:prstGeom>
          <a:solidFill>
            <a:srgbClr val="FFC000"/>
          </a:solidFill>
          <a:ln/>
          <a:extLst/>
        </p:spPr>
        <p:style>
          <a:lnRef idx="1">
            <a:schemeClr val="accent1"/>
          </a:lnRef>
          <a:fillRef idx="3">
            <a:schemeClr val="accent1"/>
          </a:fillRef>
          <a:effectRef idx="2">
            <a:schemeClr val="accent1"/>
          </a:effectRef>
          <a:fontRef idx="minor">
            <a:schemeClr val="lt1"/>
          </a:fontRef>
        </p:style>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a:lnSpc>
                <a:spcPct val="200000"/>
              </a:lnSpc>
              <a:defRPr/>
            </a:pPr>
            <a:r>
              <a:rPr lang="en-US" sz="2400" b="1" dirty="0" smtClean="0">
                <a:solidFill>
                  <a:schemeClr val="bg1"/>
                </a:solidFill>
                <a:latin typeface="Calibri" pitchFamily="34" charset="0"/>
                <a:cs typeface="Calibri" pitchFamily="34" charset="0"/>
              </a:rPr>
              <a:t>Consumers became confused about the identity of their </a:t>
            </a:r>
          </a:p>
          <a:p>
            <a:pPr algn="ctr">
              <a:lnSpc>
                <a:spcPct val="200000"/>
              </a:lnSpc>
              <a:defRPr/>
            </a:pPr>
            <a:r>
              <a:rPr lang="en-US" sz="2400" b="1" dirty="0" smtClean="0">
                <a:solidFill>
                  <a:schemeClr val="bg1"/>
                </a:solidFill>
                <a:latin typeface="Calibri" pitchFamily="34" charset="0"/>
                <a:cs typeface="Calibri" pitchFamily="34" charset="0"/>
              </a:rPr>
              <a:t>food and non-food products</a:t>
            </a:r>
            <a:endParaRPr lang="en-US" sz="2400" b="1" dirty="0">
              <a:solidFill>
                <a:schemeClr val="bg1"/>
              </a:solidFill>
              <a:latin typeface="Calibri" pitchFamily="34" charset="0"/>
              <a:cs typeface="Calibri" pitchFamily="34" charset="0"/>
            </a:endParaRPr>
          </a:p>
        </p:txBody>
      </p:sp>
      <p:sp>
        <p:nvSpPr>
          <p:cNvPr id="18" name="Rectangle 1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p:cNvPicPr>
            <a:picLocks noChangeAspect="1" noChangeArrowheads="1"/>
          </p:cNvPicPr>
          <p:nvPr/>
        </p:nvPicPr>
        <p:blipFill>
          <a:blip r:embed="rId2">
            <a:extLst/>
          </a:blip>
          <a:srcRect/>
          <a:stretch>
            <a:fillRect/>
          </a:stretch>
        </p:blipFill>
        <p:spPr bwMode="auto">
          <a:xfrm>
            <a:off x="3143250" y="3429000"/>
            <a:ext cx="2857500" cy="1981200"/>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214414" y="2959264"/>
            <a:ext cx="6631944" cy="541174"/>
          </a:xfrm>
          <a:prstGeom prst="rect">
            <a:avLst/>
          </a:prstGeom>
        </p:spPr>
        <p:txBody>
          <a:bodyPr wrap="none">
            <a:spAutoFit/>
          </a:bodyPr>
          <a:lstStyle/>
          <a:p>
            <a:pPr algn="just">
              <a:lnSpc>
                <a:spcPts val="3500"/>
              </a:lnSpc>
            </a:pPr>
            <a:r>
              <a:rPr lang="en-US" sz="3200" dirty="0" smtClean="0">
                <a:solidFill>
                  <a:schemeClr val="tx1">
                    <a:lumMod val="65000"/>
                    <a:lumOff val="35000"/>
                  </a:schemeClr>
                </a:solidFill>
                <a:latin typeface="Century Gothic" pitchFamily="34" charset="0"/>
              </a:rPr>
              <a:t>What confuses people on </a:t>
            </a:r>
            <a:r>
              <a:rPr lang="en-US" sz="3200" dirty="0" err="1" smtClean="0">
                <a:solidFill>
                  <a:schemeClr val="tx1">
                    <a:lumMod val="65000"/>
                    <a:lumOff val="35000"/>
                  </a:schemeClr>
                </a:solidFill>
                <a:latin typeface="Century Gothic" pitchFamily="34" charset="0"/>
              </a:rPr>
              <a:t>halal</a:t>
            </a:r>
            <a:r>
              <a:rPr lang="en-US" sz="3200" dirty="0" smtClean="0">
                <a:solidFill>
                  <a:schemeClr val="tx1">
                    <a:lumMod val="65000"/>
                    <a:lumOff val="35000"/>
                  </a:schemeClr>
                </a:solidFill>
                <a:latin typeface="Century Gothic" pitchFamily="34" charset="0"/>
              </a:rPr>
              <a:t>?</a:t>
            </a:r>
            <a:endParaRPr lang="en-US" sz="3200" dirty="0">
              <a:solidFill>
                <a:schemeClr val="tx1">
                  <a:lumMod val="65000"/>
                  <a:lumOff val="35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3"/>
          <p:cNvSpPr>
            <a:spLocks noChangeArrowheads="1"/>
          </p:cNvSpPr>
          <p:nvPr/>
        </p:nvSpPr>
        <p:spPr bwMode="auto">
          <a:xfrm>
            <a:off x="571528" y="357166"/>
            <a:ext cx="8001000" cy="6350778"/>
          </a:xfrm>
          <a:prstGeom prst="rect">
            <a:avLst/>
          </a:prstGeom>
          <a:noFill/>
          <a:ln w="9525">
            <a:noFill/>
            <a:miter lim="800000"/>
            <a:headEnd/>
            <a:tailEnd/>
          </a:ln>
        </p:spPr>
        <p:txBody>
          <a:bodyPr>
            <a:spAutoFit/>
          </a:bodyPr>
          <a:lstStyle/>
          <a:p>
            <a:pPr algn="just">
              <a:lnSpc>
                <a:spcPct val="150000"/>
              </a:lnSpc>
              <a:spcBef>
                <a:spcPts val="600"/>
              </a:spcBef>
            </a:pPr>
            <a:r>
              <a:rPr lang="en-US" sz="2400" b="0" dirty="0">
                <a:latin typeface="Century Gothic" pitchFamily="34" charset="0"/>
                <a:cs typeface="Times New Roman" pitchFamily="18" charset="0"/>
              </a:rPr>
              <a:t>Muslims countries have made their markets voluntarily wide open to non Muslim cultures with methods of production and ingredients that some times contradict Islamic values</a:t>
            </a:r>
            <a:r>
              <a:rPr lang="en-US" sz="2400" b="0" dirty="0" smtClean="0">
                <a:latin typeface="Century Gothic" pitchFamily="34" charset="0"/>
                <a:cs typeface="Times New Roman" pitchFamily="18" charset="0"/>
              </a:rPr>
              <a:t>. </a:t>
            </a:r>
          </a:p>
          <a:p>
            <a:pPr algn="just">
              <a:lnSpc>
                <a:spcPct val="150000"/>
              </a:lnSpc>
              <a:spcBef>
                <a:spcPts val="600"/>
              </a:spcBef>
            </a:pPr>
            <a:endParaRPr lang="en-US" sz="2400" dirty="0" smtClean="0">
              <a:latin typeface="Century Gothic" pitchFamily="34" charset="0"/>
              <a:cs typeface="Times New Roman" pitchFamily="18" charset="0"/>
            </a:endParaRPr>
          </a:p>
          <a:p>
            <a:pPr algn="just">
              <a:lnSpc>
                <a:spcPct val="150000"/>
              </a:lnSpc>
              <a:spcBef>
                <a:spcPts val="600"/>
              </a:spcBef>
            </a:pPr>
            <a:r>
              <a:rPr lang="en-US" sz="2400" dirty="0" smtClean="0">
                <a:latin typeface="Century Gothic" pitchFamily="34" charset="0"/>
                <a:cs typeface="Times New Roman" pitchFamily="18" charset="0"/>
              </a:rPr>
              <a:t>Hence, this review came about to pass a clear message to Muslim consumers and their Muftis about the seriousness of these imported products that come from lands that often violate the teachings of Islamic </a:t>
            </a:r>
            <a:r>
              <a:rPr lang="en-US" sz="2400" dirty="0" err="1" smtClean="0">
                <a:latin typeface="Century Gothic" pitchFamily="34" charset="0"/>
                <a:cs typeface="Times New Roman" pitchFamily="18" charset="0"/>
              </a:rPr>
              <a:t>Shariah</a:t>
            </a:r>
            <a:r>
              <a:rPr lang="en-US" sz="2400" dirty="0" smtClean="0">
                <a:latin typeface="Century Gothic" pitchFamily="34" charset="0"/>
                <a:cs typeface="Times New Roman" pitchFamily="18" charset="0"/>
              </a:rPr>
              <a:t>.</a:t>
            </a:r>
            <a:endParaRPr lang="ar-KW" sz="2400" dirty="0" smtClean="0">
              <a:latin typeface="Century Gothic" pitchFamily="34" charset="0"/>
              <a:cs typeface="Times New Roman" pitchFamily="18" charset="0"/>
            </a:endParaRPr>
          </a:p>
          <a:p>
            <a:pPr algn="just">
              <a:lnSpc>
                <a:spcPct val="150000"/>
              </a:lnSpc>
              <a:spcBef>
                <a:spcPts val="600"/>
              </a:spcBef>
            </a:pPr>
            <a:endParaRPr lang="ar-KW" sz="2400" b="0" dirty="0">
              <a:latin typeface="Century Gothic" pitchFamily="34"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8" name="Title 1"/>
          <p:cNvSpPr>
            <a:spLocks noGrp="1"/>
          </p:cNvSpPr>
          <p:nvPr>
            <p:ph type="title"/>
          </p:nvPr>
        </p:nvSpPr>
        <p:spPr>
          <a:xfrm>
            <a:off x="457200" y="142852"/>
            <a:ext cx="8229600" cy="720000"/>
          </a:xfrm>
        </p:spPr>
        <p:txBody>
          <a:bodyPr>
            <a:noAutofit/>
          </a:bodyPr>
          <a:lstStyle/>
          <a:p>
            <a:pPr algn="l">
              <a:lnSpc>
                <a:spcPct val="150000"/>
              </a:lnSpc>
              <a:defRPr/>
            </a:pPr>
            <a:r>
              <a:rPr lang="en-US" sz="3200" dirty="0" smtClean="0">
                <a:solidFill>
                  <a:schemeClr val="tx1">
                    <a:lumMod val="65000"/>
                    <a:lumOff val="35000"/>
                  </a:schemeClr>
                </a:solidFill>
                <a:latin typeface="Calibri" pitchFamily="34" charset="0"/>
                <a:cs typeface="Calibri" pitchFamily="34" charset="0"/>
              </a:rPr>
              <a:t>Some believe that sanctity involves only</a:t>
            </a:r>
            <a:endParaRPr lang="ar-KW" sz="3200" dirty="0">
              <a:solidFill>
                <a:schemeClr val="tx1">
                  <a:lumMod val="65000"/>
                  <a:lumOff val="35000"/>
                </a:schemeClr>
              </a:solidFill>
              <a:latin typeface="Calibri" pitchFamily="34" charset="0"/>
              <a:cs typeface="Simplified Arabic" pitchFamily="18" charset="-78"/>
            </a:endParaRPr>
          </a:p>
        </p:txBody>
      </p:sp>
      <p:sp>
        <p:nvSpPr>
          <p:cNvPr id="10" name="Rectangle 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15" name="Content Placeholder 2"/>
          <p:cNvSpPr>
            <a:spLocks noGrp="1"/>
          </p:cNvSpPr>
          <p:nvPr>
            <p:ph idx="1"/>
          </p:nvPr>
        </p:nvSpPr>
        <p:spPr>
          <a:xfrm>
            <a:off x="457200" y="1403367"/>
            <a:ext cx="8229600" cy="4525963"/>
          </a:xfrm>
        </p:spPr>
        <p:txBody>
          <a:bodyPr>
            <a:noAutofit/>
          </a:bodyPr>
          <a:lstStyle/>
          <a:p>
            <a:pPr algn="ctr">
              <a:lnSpc>
                <a:spcPct val="150000"/>
              </a:lnSpc>
              <a:buNone/>
            </a:pPr>
            <a:endParaRPr lang="en-US" sz="2000" dirty="0" smtClean="0">
              <a:latin typeface="Calibri" pitchFamily="34" charset="0"/>
            </a:endParaRPr>
          </a:p>
          <a:p>
            <a:pPr algn="ctr">
              <a:lnSpc>
                <a:spcPct val="150000"/>
              </a:lnSpc>
              <a:buNone/>
            </a:pPr>
            <a:r>
              <a:rPr lang="en-US" sz="2000" dirty="0" smtClean="0">
                <a:latin typeface="Calibri" pitchFamily="34" charset="0"/>
              </a:rPr>
              <a:t>What a Muslim consumes of food  while also</a:t>
            </a:r>
          </a:p>
          <a:p>
            <a:pPr algn="ctr">
              <a:lnSpc>
                <a:spcPct val="150000"/>
              </a:lnSpc>
              <a:buNone/>
            </a:pPr>
            <a:r>
              <a:rPr lang="en-US" sz="2000" dirty="0" smtClean="0">
                <a:latin typeface="Calibri" pitchFamily="34" charset="0"/>
              </a:rPr>
              <a:t>what he/she takes or uses on his/her hands or body whether it is a medicine</a:t>
            </a:r>
          </a:p>
          <a:p>
            <a:pPr algn="ctr">
              <a:lnSpc>
                <a:spcPct val="150000"/>
              </a:lnSpc>
              <a:buNone/>
            </a:pPr>
            <a:r>
              <a:rPr lang="en-US" sz="2000" dirty="0" smtClean="0">
                <a:latin typeface="Calibri" pitchFamily="34" charset="0"/>
              </a:rPr>
              <a:t>or cosmetics, health products (such as vitamins, athletes' foods),</a:t>
            </a:r>
          </a:p>
          <a:p>
            <a:pPr algn="ctr">
              <a:lnSpc>
                <a:spcPct val="150000"/>
              </a:lnSpc>
              <a:buNone/>
            </a:pPr>
            <a:r>
              <a:rPr lang="en-US" sz="2000" dirty="0" smtClean="0">
                <a:latin typeface="Calibri" pitchFamily="34" charset="0"/>
              </a:rPr>
              <a:t>  and skin care products (such as soaps and shampoo)</a:t>
            </a:r>
          </a:p>
          <a:p>
            <a:pPr algn="ctr">
              <a:lnSpc>
                <a:spcPct val="150000"/>
              </a:lnSpc>
              <a:buNone/>
            </a:pPr>
            <a:r>
              <a:rPr lang="en-US" sz="2000" dirty="0" smtClean="0">
                <a:latin typeface="Calibri" pitchFamily="34" charset="0"/>
              </a:rPr>
              <a:t>so that their source is not </a:t>
            </a:r>
            <a:r>
              <a:rPr lang="en-US" sz="2000" dirty="0" err="1" smtClean="0">
                <a:latin typeface="Calibri" pitchFamily="34" charset="0"/>
              </a:rPr>
              <a:t>haram</a:t>
            </a:r>
            <a:r>
              <a:rPr lang="en-US" sz="2000" dirty="0" smtClean="0">
                <a:latin typeface="Calibri" pitchFamily="34" charset="0"/>
              </a:rPr>
              <a:t>.</a:t>
            </a: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8" name="Title 1"/>
          <p:cNvSpPr>
            <a:spLocks noGrp="1"/>
          </p:cNvSpPr>
          <p:nvPr>
            <p:ph type="title"/>
          </p:nvPr>
        </p:nvSpPr>
        <p:spPr>
          <a:xfrm>
            <a:off x="457200" y="142852"/>
            <a:ext cx="8229600" cy="720000"/>
          </a:xfrm>
        </p:spPr>
        <p:txBody>
          <a:bodyPr>
            <a:noAutofit/>
          </a:bodyPr>
          <a:lstStyle/>
          <a:p>
            <a:pPr algn="l">
              <a:defRPr/>
            </a:pPr>
            <a:r>
              <a:rPr lang="en-US" sz="3200" dirty="0" smtClean="0">
                <a:solidFill>
                  <a:schemeClr val="tx1">
                    <a:lumMod val="65000"/>
                    <a:lumOff val="35000"/>
                  </a:schemeClr>
                </a:solidFill>
                <a:latin typeface="Calibri" pitchFamily="34" charset="0"/>
                <a:cs typeface="Calibri" pitchFamily="34" charset="0"/>
              </a:rPr>
              <a:t>The translation of the meaning of the </a:t>
            </a:r>
            <a:r>
              <a:rPr lang="en-US" sz="3200" dirty="0" err="1" smtClean="0">
                <a:solidFill>
                  <a:schemeClr val="tx1">
                    <a:lumMod val="65000"/>
                    <a:lumOff val="35000"/>
                  </a:schemeClr>
                </a:solidFill>
                <a:latin typeface="Calibri" pitchFamily="34" charset="0"/>
                <a:cs typeface="Calibri" pitchFamily="34" charset="0"/>
              </a:rPr>
              <a:t>Hadith</a:t>
            </a:r>
            <a:endParaRPr lang="en-US" sz="3200" dirty="0" smtClean="0">
              <a:solidFill>
                <a:schemeClr val="tx1">
                  <a:lumMod val="65000"/>
                  <a:lumOff val="35000"/>
                </a:schemeClr>
              </a:solidFill>
              <a:latin typeface="Calibri" pitchFamily="34" charset="0"/>
              <a:cs typeface="Calibri" pitchFamily="34" charset="0"/>
            </a:endParaRPr>
          </a:p>
        </p:txBody>
      </p:sp>
      <p:sp>
        <p:nvSpPr>
          <p:cNvPr id="10" name="Rectangle 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15" name="Content Placeholder 2"/>
          <p:cNvSpPr>
            <a:spLocks noGrp="1"/>
          </p:cNvSpPr>
          <p:nvPr>
            <p:ph idx="1"/>
          </p:nvPr>
        </p:nvSpPr>
        <p:spPr>
          <a:xfrm>
            <a:off x="457200" y="1142984"/>
            <a:ext cx="8229600" cy="4525963"/>
          </a:xfrm>
        </p:spPr>
        <p:txBody>
          <a:bodyPr>
            <a:noAutofit/>
          </a:bodyPr>
          <a:lstStyle/>
          <a:p>
            <a:pPr algn="just">
              <a:lnSpc>
                <a:spcPct val="200000"/>
              </a:lnSpc>
              <a:defRPr/>
            </a:pPr>
            <a:r>
              <a:rPr lang="en-US" sz="2000" dirty="0" smtClean="0">
                <a:latin typeface="Calibri" pitchFamily="34" charset="0"/>
                <a:cs typeface="Calibri" pitchFamily="34" charset="0"/>
              </a:rPr>
              <a:t>It was narrated that </a:t>
            </a:r>
            <a:r>
              <a:rPr lang="en-US" sz="2000" dirty="0" err="1" smtClean="0">
                <a:latin typeface="Calibri" pitchFamily="34" charset="0"/>
                <a:cs typeface="Calibri" pitchFamily="34" charset="0"/>
              </a:rPr>
              <a:t>Jaber</a:t>
            </a:r>
            <a:r>
              <a:rPr lang="en-US" sz="2000" dirty="0" smtClean="0">
                <a:latin typeface="Calibri" pitchFamily="34" charset="0"/>
                <a:cs typeface="Calibri" pitchFamily="34" charset="0"/>
              </a:rPr>
              <a:t> </a:t>
            </a:r>
            <a:r>
              <a:rPr lang="en-US" sz="2000" dirty="0" err="1" smtClean="0">
                <a:latin typeface="Calibri" pitchFamily="34" charset="0"/>
                <a:cs typeface="Calibri" pitchFamily="34" charset="0"/>
              </a:rPr>
              <a:t>ben</a:t>
            </a:r>
            <a:r>
              <a:rPr lang="en-US" sz="2000" dirty="0" smtClean="0">
                <a:latin typeface="Calibri" pitchFamily="34" charset="0"/>
                <a:cs typeface="Calibri" pitchFamily="34" charset="0"/>
              </a:rPr>
              <a:t> Abdullah (may Allah be pleased with him) said that he heard that the messenger of Allah (peace and blessings of Allah be upon him) said:</a:t>
            </a:r>
          </a:p>
          <a:p>
            <a:pPr algn="just">
              <a:lnSpc>
                <a:spcPct val="200000"/>
              </a:lnSpc>
              <a:defRPr/>
            </a:pPr>
            <a:r>
              <a:rPr lang="en-US" sz="2000" dirty="0" smtClean="0">
                <a:latin typeface="Calibri" pitchFamily="34" charset="0"/>
                <a:cs typeface="Calibri" pitchFamily="34" charset="0"/>
              </a:rPr>
              <a:t>"Allah and His Messenger have forbidden selling wine, dead, pig, and idols." O Messenger of Allah, I said, how about the fat of the dead, we used it for varnishing the ships, and greasing of the skins, and as a source of fuel for lighting ? He said: "No. It is </a:t>
            </a:r>
            <a:r>
              <a:rPr lang="en-US" sz="2000" dirty="0" err="1" smtClean="0">
                <a:latin typeface="Calibri" pitchFamily="34" charset="0"/>
                <a:cs typeface="Calibri" pitchFamily="34" charset="0"/>
              </a:rPr>
              <a:t>haram</a:t>
            </a:r>
            <a:r>
              <a:rPr lang="en-US" sz="2000" dirty="0" smtClean="0">
                <a:latin typeface="Calibri" pitchFamily="34" charset="0"/>
                <a:cs typeface="Calibri" pitchFamily="34" charset="0"/>
              </a:rPr>
              <a:t>."</a:t>
            </a:r>
          </a:p>
          <a:p>
            <a:pPr algn="just">
              <a:lnSpc>
                <a:spcPct val="200000"/>
              </a:lnSpc>
              <a:defRPr/>
            </a:pPr>
            <a:endParaRPr lang="en-US" sz="2000" dirty="0">
              <a:latin typeface="Calibri" pitchFamily="34" charset="0"/>
              <a:cs typeface="Calibri" pitchFamily="34" charset="0"/>
            </a:endParaRPr>
          </a:p>
        </p:txBody>
      </p:sp>
      <p:sp>
        <p:nvSpPr>
          <p:cNvPr id="16" name="Rectangle 7"/>
          <p:cNvSpPr>
            <a:spLocks noChangeArrowheads="1"/>
          </p:cNvSpPr>
          <p:nvPr/>
        </p:nvSpPr>
        <p:spPr bwMode="auto">
          <a:xfrm>
            <a:off x="0" y="5715016"/>
            <a:ext cx="9144000" cy="446276"/>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rtl="1">
              <a:defRPr/>
            </a:pPr>
            <a:r>
              <a:rPr lang="en-US" sz="2300" b="0" dirty="0">
                <a:solidFill>
                  <a:schemeClr val="bg1"/>
                </a:solidFill>
                <a:latin typeface="Calibri" pitchFamily="34" charset="0"/>
                <a:cs typeface="Calibri" pitchFamily="34" charset="0"/>
              </a:rPr>
              <a:t>This mean that products that are classified as non-Halal may not be used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C:\Users\hmazeedi\Desktop\NAVLAKHI.critical-ingredients-in-your-food-final-guy1ja531lex\critical-ingred54a1b3a8\content\data\repo\2899146517.jpg"/>
          <p:cNvPicPr>
            <a:picLocks noChangeAspect="1" noChangeArrowheads="1"/>
          </p:cNvPicPr>
          <p:nvPr/>
        </p:nvPicPr>
        <p:blipFill>
          <a:blip r:embed="rId2"/>
          <a:srcRect/>
          <a:stretch>
            <a:fillRect/>
          </a:stretch>
        </p:blipFill>
        <p:spPr bwMode="auto">
          <a:xfrm>
            <a:off x="-76200" y="0"/>
            <a:ext cx="9372600" cy="6858000"/>
          </a:xfrm>
          <a:prstGeom prst="rect">
            <a:avLst/>
          </a:prstGeom>
          <a:noFill/>
          <a:ln w="9525">
            <a:noFill/>
            <a:miter lim="800000"/>
            <a:headEnd/>
            <a:tailEnd/>
          </a:ln>
        </p:spPr>
      </p:pic>
      <p:sp>
        <p:nvSpPr>
          <p:cNvPr id="19" name="Rectangle 18"/>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5"/>
          <p:cNvSpPr>
            <a:spLocks noChangeArrowheads="1"/>
          </p:cNvSpPr>
          <p:nvPr/>
        </p:nvSpPr>
        <p:spPr bwMode="auto">
          <a:xfrm>
            <a:off x="0" y="0"/>
            <a:ext cx="9144000" cy="769441"/>
          </a:xfrm>
          <a:prstGeom prst="rect">
            <a:avLst/>
          </a:prstGeom>
          <a:solidFill>
            <a:srgbClr val="FFC000"/>
          </a:solidFill>
          <a:ln/>
          <a:extLst/>
        </p:spPr>
        <p:style>
          <a:lnRef idx="1">
            <a:schemeClr val="accent5"/>
          </a:lnRef>
          <a:fillRef idx="3">
            <a:schemeClr val="accent5"/>
          </a:fillRef>
          <a:effectRef idx="2">
            <a:schemeClr val="accent5"/>
          </a:effectRef>
          <a:fontRef idx="minor">
            <a:schemeClr val="lt1"/>
          </a:fontRef>
        </p:style>
        <p:txBody>
          <a:bodyPr>
            <a:spAutoFit/>
          </a:bodyPr>
          <a:lstStyle/>
          <a:p>
            <a:pPr algn="just">
              <a:lnSpc>
                <a:spcPct val="150000"/>
              </a:lnSpc>
              <a:defRPr/>
            </a:pPr>
            <a:r>
              <a:rPr lang="en-US" sz="3200" dirty="0">
                <a:solidFill>
                  <a:schemeClr val="bg1"/>
                </a:solidFill>
                <a:latin typeface="Calibri" pitchFamily="34" charset="0"/>
                <a:cs typeface="Calibri" pitchFamily="34" charset="0"/>
              </a:rPr>
              <a:t>There is a crisis related to lack of awareness in Halal</a:t>
            </a:r>
            <a:endParaRPr lang="ar-KW" sz="3200" dirty="0">
              <a:solidFill>
                <a:schemeClr val="bg1"/>
              </a:solidFill>
              <a:latin typeface="Calibri" pitchFamily="34" charset="0"/>
              <a:cs typeface="Simplified Arabic" pitchFamily="18" charset="-7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5"/>
          <p:cNvSpPr>
            <a:spLocks noChangeArrowheads="1"/>
          </p:cNvSpPr>
          <p:nvPr/>
        </p:nvSpPr>
        <p:spPr bwMode="auto">
          <a:xfrm>
            <a:off x="0" y="0"/>
            <a:ext cx="9144000" cy="2909130"/>
          </a:xfrm>
          <a:prstGeom prst="rect">
            <a:avLst/>
          </a:prstGeom>
          <a:solidFill>
            <a:srgbClr val="FFC000"/>
          </a:solidFill>
          <a:ln/>
          <a:extLst/>
        </p:spPr>
        <p:style>
          <a:lnRef idx="1">
            <a:schemeClr val="accent5"/>
          </a:lnRef>
          <a:fillRef idx="3">
            <a:schemeClr val="accent5"/>
          </a:fillRef>
          <a:effectRef idx="2">
            <a:schemeClr val="accent5"/>
          </a:effectRef>
          <a:fontRef idx="minor">
            <a:schemeClr val="lt1"/>
          </a:fontRef>
        </p:style>
        <p:txBody>
          <a:bodyPr>
            <a:spAutoFit/>
          </a:bodyPr>
          <a:lstStyle/>
          <a:p>
            <a:pPr algn="just">
              <a:lnSpc>
                <a:spcPct val="200000"/>
              </a:lnSpc>
              <a:spcBef>
                <a:spcPct val="20000"/>
              </a:spcBef>
              <a:buSzPct val="75000"/>
              <a:defRPr/>
            </a:pPr>
            <a:r>
              <a:rPr lang="en-US" sz="3200" dirty="0" smtClean="0">
                <a:solidFill>
                  <a:schemeClr val="bg1"/>
                </a:solidFill>
                <a:latin typeface="Calibri" pitchFamily="34" charset="0"/>
                <a:cs typeface="Arial" pitchFamily="34" charset="0"/>
              </a:rPr>
              <a:t>The general public, decision makers, religious </a:t>
            </a:r>
            <a:r>
              <a:rPr lang="en-US" sz="3200" dirty="0" err="1" smtClean="0">
                <a:solidFill>
                  <a:schemeClr val="bg1"/>
                </a:solidFill>
                <a:latin typeface="Calibri" pitchFamily="34" charset="0"/>
                <a:cs typeface="Arial" pitchFamily="34" charset="0"/>
              </a:rPr>
              <a:t>Ifta</a:t>
            </a:r>
            <a:r>
              <a:rPr lang="en-US" sz="3200" dirty="0" smtClean="0">
                <a:solidFill>
                  <a:schemeClr val="bg1"/>
                </a:solidFill>
                <a:latin typeface="Calibri" pitchFamily="34" charset="0"/>
                <a:cs typeface="Arial" pitchFamily="34" charset="0"/>
              </a:rPr>
              <a:t> committees, food scientists &amp; technologies </a:t>
            </a:r>
            <a:r>
              <a:rPr lang="en-US" sz="3200" u="sng" dirty="0" smtClean="0">
                <a:solidFill>
                  <a:schemeClr val="bg1"/>
                </a:solidFill>
                <a:latin typeface="Calibri" pitchFamily="34" charset="0"/>
                <a:cs typeface="Arial" pitchFamily="34" charset="0"/>
              </a:rPr>
              <a:t>not sensitive at all</a:t>
            </a:r>
            <a:r>
              <a:rPr lang="en-US" sz="3200" dirty="0" smtClean="0">
                <a:solidFill>
                  <a:schemeClr val="bg1"/>
                </a:solidFill>
                <a:latin typeface="Calibri" pitchFamily="34" charset="0"/>
                <a:cs typeface="Arial" pitchFamily="34" charset="0"/>
              </a:rPr>
              <a:t> to </a:t>
            </a:r>
            <a:r>
              <a:rPr lang="en-US" sz="3200" dirty="0" err="1" smtClean="0">
                <a:solidFill>
                  <a:schemeClr val="bg1"/>
                </a:solidFill>
                <a:latin typeface="Calibri" pitchFamily="34" charset="0"/>
                <a:cs typeface="Arial" pitchFamily="34" charset="0"/>
              </a:rPr>
              <a:t>Halal</a:t>
            </a:r>
            <a:r>
              <a:rPr lang="en-US" sz="3200" dirty="0" smtClean="0">
                <a:solidFill>
                  <a:schemeClr val="bg1"/>
                </a:solidFill>
                <a:latin typeface="Calibri" pitchFamily="34" charset="0"/>
                <a:cs typeface="Arial" pitchFamily="34" charset="0"/>
              </a:rPr>
              <a:t> matters. </a:t>
            </a:r>
            <a:endParaRPr lang="en-US" sz="3200" dirty="0">
              <a:solidFill>
                <a:schemeClr val="bg1"/>
              </a:solidFill>
              <a:latin typeface="Calibri" pitchFamily="34" charset="0"/>
              <a:cs typeface="Arial" pitchFamily="34" charset="0"/>
            </a:endParaRPr>
          </a:p>
        </p:txBody>
      </p:sp>
      <p:pic>
        <p:nvPicPr>
          <p:cNvPr id="8" name="Picture 5"/>
          <p:cNvPicPr>
            <a:picLocks noChangeAspect="1" noChangeArrowheads="1"/>
          </p:cNvPicPr>
          <p:nvPr/>
        </p:nvPicPr>
        <p:blipFill>
          <a:blip r:embed="rId2"/>
          <a:srcRect/>
          <a:stretch>
            <a:fillRect/>
          </a:stretch>
        </p:blipFill>
        <p:spPr bwMode="auto">
          <a:xfrm>
            <a:off x="2214546" y="3515644"/>
            <a:ext cx="4703056" cy="262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a:spLocks noChangeArrowheads="1"/>
          </p:cNvSpPr>
          <p:nvPr/>
        </p:nvSpPr>
        <p:spPr bwMode="auto">
          <a:xfrm>
            <a:off x="2286000" y="657225"/>
            <a:ext cx="6400800" cy="4524375"/>
          </a:xfrm>
          <a:prstGeom prst="rect">
            <a:avLst/>
          </a:prstGeom>
          <a:noFill/>
          <a:ln w="9525">
            <a:noFill/>
            <a:miter lim="800000"/>
            <a:headEnd/>
            <a:tailEnd/>
          </a:ln>
        </p:spPr>
        <p:txBody>
          <a:bodyPr>
            <a:spAutoFit/>
          </a:bodyPr>
          <a:lstStyle/>
          <a:p>
            <a:pPr marL="342900" indent="-342900" algn="ctr" rtl="1">
              <a:lnSpc>
                <a:spcPct val="200000"/>
              </a:lnSpc>
            </a:pPr>
            <a:r>
              <a:rPr lang="en-US" sz="3600">
                <a:latin typeface="Calibri" pitchFamily="34" charset="0"/>
              </a:rPr>
              <a:t>Halal has one meaning!</a:t>
            </a:r>
          </a:p>
          <a:p>
            <a:pPr marL="342900" indent="-342900" algn="ctr" rtl="1">
              <a:lnSpc>
                <a:spcPct val="200000"/>
              </a:lnSpc>
            </a:pPr>
            <a:r>
              <a:rPr lang="en-US" sz="3600">
                <a:latin typeface="Calibri" pitchFamily="34" charset="0"/>
              </a:rPr>
              <a:t> But with consumers</a:t>
            </a:r>
          </a:p>
          <a:p>
            <a:pPr marL="342900" indent="-342900" algn="ctr" rtl="1">
              <a:lnSpc>
                <a:spcPct val="200000"/>
              </a:lnSpc>
            </a:pPr>
            <a:r>
              <a:rPr lang="en-US" sz="3600">
                <a:latin typeface="Calibri" pitchFamily="34" charset="0"/>
              </a:rPr>
              <a:t> Halal</a:t>
            </a:r>
          </a:p>
          <a:p>
            <a:pPr marL="342900" indent="-342900" algn="ctr" rtl="1">
              <a:lnSpc>
                <a:spcPct val="200000"/>
              </a:lnSpc>
            </a:pPr>
            <a:r>
              <a:rPr lang="en-US" sz="3600">
                <a:latin typeface="Calibri" pitchFamily="34" charset="0"/>
              </a:rPr>
              <a:t> Has a confused meaning</a:t>
            </a:r>
            <a:endParaRPr lang="ar-KW" sz="3600">
              <a:latin typeface="Calibri" pitchFamily="34" charset="0"/>
              <a:cs typeface="Times New Roman" pitchFamily="18" charset="0"/>
            </a:endParaRPr>
          </a:p>
        </p:txBody>
      </p:sp>
      <p:pic>
        <p:nvPicPr>
          <p:cNvPr id="10" name="Picture 5"/>
          <p:cNvPicPr>
            <a:picLocks noChangeAspect="1" noChangeArrowheads="1"/>
          </p:cNvPicPr>
          <p:nvPr/>
        </p:nvPicPr>
        <p:blipFill>
          <a:blip r:embed="rId2"/>
          <a:srcRect/>
          <a:stretch>
            <a:fillRect/>
          </a:stretch>
        </p:blipFill>
        <p:spPr bwMode="auto">
          <a:xfrm>
            <a:off x="561958" y="776280"/>
            <a:ext cx="1581150" cy="1581150"/>
          </a:xfrm>
          <a:prstGeom prst="rect">
            <a:avLst/>
          </a:prstGeom>
          <a:noFill/>
          <a:ln w="9525">
            <a:noFill/>
            <a:miter lim="800000"/>
            <a:headEnd/>
            <a:tailEnd/>
          </a:ln>
        </p:spPr>
      </p:pic>
      <p:pic>
        <p:nvPicPr>
          <p:cNvPr id="11" name="Picture 6"/>
          <p:cNvPicPr>
            <a:picLocks noChangeAspect="1" noChangeArrowheads="1"/>
          </p:cNvPicPr>
          <p:nvPr/>
        </p:nvPicPr>
        <p:blipFill>
          <a:blip r:embed="rId3"/>
          <a:srcRect/>
          <a:stretch>
            <a:fillRect/>
          </a:stretch>
        </p:blipFill>
        <p:spPr bwMode="auto">
          <a:xfrm>
            <a:off x="452424" y="2857496"/>
            <a:ext cx="2190750" cy="2628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3" name="Title 1"/>
          <p:cNvSpPr>
            <a:spLocks noGrp="1"/>
          </p:cNvSpPr>
          <p:nvPr>
            <p:ph type="title"/>
          </p:nvPr>
        </p:nvSpPr>
        <p:spPr>
          <a:xfrm>
            <a:off x="457200" y="142852"/>
            <a:ext cx="8229600" cy="720000"/>
          </a:xfrm>
        </p:spPr>
        <p:txBody>
          <a:bodyPr>
            <a:noAutofit/>
          </a:bodyPr>
          <a:lstStyle/>
          <a:p>
            <a:pPr algn="l">
              <a:lnSpc>
                <a:spcPct val="200000"/>
              </a:lnSpc>
              <a:defRPr/>
            </a:pPr>
            <a:r>
              <a:rPr lang="en-US" sz="3200" dirty="0" smtClean="0">
                <a:latin typeface="Calibri" pitchFamily="34" charset="0"/>
                <a:cs typeface="Calibri" pitchFamily="34" charset="0"/>
              </a:rPr>
              <a:t>The Confused meaning of </a:t>
            </a:r>
            <a:r>
              <a:rPr lang="en-US" sz="3200" dirty="0" err="1" smtClean="0">
                <a:latin typeface="Calibri" pitchFamily="34" charset="0"/>
                <a:cs typeface="Calibri" pitchFamily="34" charset="0"/>
              </a:rPr>
              <a:t>Halal</a:t>
            </a:r>
            <a:r>
              <a:rPr lang="en-US" sz="3200" dirty="0" smtClean="0">
                <a:latin typeface="Calibri" pitchFamily="34" charset="0"/>
                <a:cs typeface="Calibri" pitchFamily="34" charset="0"/>
              </a:rPr>
              <a:t> was due to:</a:t>
            </a:r>
            <a:endParaRPr lang="en-US" sz="3200" dirty="0">
              <a:latin typeface="Calibri" pitchFamily="34" charset="0"/>
              <a:cs typeface="Calibri" pitchFamily="34" charset="0"/>
            </a:endParaRPr>
          </a:p>
        </p:txBody>
      </p:sp>
      <p:sp>
        <p:nvSpPr>
          <p:cNvPr id="14" name="Rectangle 13"/>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3" name="Content Placeholder 2"/>
          <p:cNvSpPr>
            <a:spLocks noGrp="1"/>
          </p:cNvSpPr>
          <p:nvPr>
            <p:ph idx="1"/>
          </p:nvPr>
        </p:nvSpPr>
        <p:spPr>
          <a:xfrm>
            <a:off x="457200" y="1403367"/>
            <a:ext cx="8229600" cy="4525963"/>
          </a:xfrm>
        </p:spPr>
        <p:txBody>
          <a:bodyPr>
            <a:noAutofit/>
          </a:bodyPr>
          <a:lstStyle/>
          <a:p>
            <a:pPr marL="514350" indent="-514350" algn="just">
              <a:lnSpc>
                <a:spcPct val="200000"/>
              </a:lnSpc>
              <a:buNone/>
            </a:pPr>
            <a:r>
              <a:rPr lang="en-US" sz="2400" dirty="0" smtClean="0">
                <a:latin typeface="Calibri" pitchFamily="34" charset="0"/>
              </a:rPr>
              <a:t>1.   The lack of necessary information needed about the integrity of the complete </a:t>
            </a:r>
            <a:r>
              <a:rPr lang="en-US" sz="2400" dirty="0" err="1" smtClean="0">
                <a:latin typeface="Calibri" pitchFamily="34" charset="0"/>
              </a:rPr>
              <a:t>Halal</a:t>
            </a:r>
            <a:r>
              <a:rPr lang="en-US" sz="2400" dirty="0" smtClean="0">
                <a:latin typeface="Calibri" pitchFamily="34" charset="0"/>
              </a:rPr>
              <a:t> chain of many products ranging from Food and non-food Products.</a:t>
            </a:r>
            <a:endParaRPr lang="ar-KW" sz="240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3" name="Title 1"/>
          <p:cNvSpPr>
            <a:spLocks noGrp="1"/>
          </p:cNvSpPr>
          <p:nvPr>
            <p:ph type="title"/>
          </p:nvPr>
        </p:nvSpPr>
        <p:spPr>
          <a:xfrm>
            <a:off x="457200" y="142852"/>
            <a:ext cx="8229600" cy="720000"/>
          </a:xfrm>
        </p:spPr>
        <p:txBody>
          <a:bodyPr>
            <a:noAutofit/>
          </a:bodyPr>
          <a:lstStyle/>
          <a:p>
            <a:pPr algn="l">
              <a:lnSpc>
                <a:spcPct val="200000"/>
              </a:lnSpc>
              <a:defRPr/>
            </a:pPr>
            <a:r>
              <a:rPr lang="en-US" sz="3200" dirty="0" smtClean="0">
                <a:latin typeface="Calibri" pitchFamily="34" charset="0"/>
                <a:cs typeface="Calibri" pitchFamily="34" charset="0"/>
              </a:rPr>
              <a:t>The Confused meaning of </a:t>
            </a:r>
            <a:r>
              <a:rPr lang="en-US" sz="3200" dirty="0" err="1" smtClean="0">
                <a:latin typeface="Calibri" pitchFamily="34" charset="0"/>
                <a:cs typeface="Calibri" pitchFamily="34" charset="0"/>
              </a:rPr>
              <a:t>Halal</a:t>
            </a:r>
            <a:r>
              <a:rPr lang="en-US" sz="3200" dirty="0" smtClean="0">
                <a:latin typeface="Calibri" pitchFamily="34" charset="0"/>
                <a:cs typeface="Calibri" pitchFamily="34" charset="0"/>
              </a:rPr>
              <a:t> was due to:</a:t>
            </a:r>
            <a:endParaRPr lang="en-US" sz="3200" dirty="0">
              <a:latin typeface="Calibri" pitchFamily="34" charset="0"/>
              <a:cs typeface="Calibri" pitchFamily="34" charset="0"/>
            </a:endParaRPr>
          </a:p>
        </p:txBody>
      </p:sp>
      <p:sp>
        <p:nvSpPr>
          <p:cNvPr id="14" name="Rectangle 13"/>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3" name="Content Placeholder 2"/>
          <p:cNvSpPr>
            <a:spLocks noGrp="1"/>
          </p:cNvSpPr>
          <p:nvPr>
            <p:ph idx="1"/>
          </p:nvPr>
        </p:nvSpPr>
        <p:spPr>
          <a:xfrm>
            <a:off x="457200" y="1403367"/>
            <a:ext cx="8229600" cy="4525963"/>
          </a:xfrm>
        </p:spPr>
        <p:txBody>
          <a:bodyPr>
            <a:noAutofit/>
          </a:bodyPr>
          <a:lstStyle/>
          <a:p>
            <a:pPr algn="just">
              <a:lnSpc>
                <a:spcPct val="150000"/>
              </a:lnSpc>
              <a:buNone/>
            </a:pPr>
            <a:r>
              <a:rPr lang="en-US" sz="2400" dirty="0" smtClean="0">
                <a:latin typeface="Calibri" pitchFamily="34" charset="0"/>
              </a:rPr>
              <a:t>2. The spread of rumors between consumers.</a:t>
            </a:r>
          </a:p>
          <a:p>
            <a:pPr algn="just">
              <a:lnSpc>
                <a:spcPct val="150000"/>
              </a:lnSpc>
              <a:buNone/>
            </a:pPr>
            <a:endParaRPr lang="en-US" sz="2400" dirty="0" smtClean="0">
              <a:latin typeface="Calibri" pitchFamily="34" charset="0"/>
              <a:cs typeface="Times New Roman" pitchFamily="18" charset="0"/>
            </a:endParaRPr>
          </a:p>
          <a:p>
            <a:pPr algn="just">
              <a:lnSpc>
                <a:spcPct val="150000"/>
              </a:lnSpc>
              <a:buNone/>
            </a:pPr>
            <a:endParaRPr lang="en-US" sz="2400" dirty="0" smtClean="0">
              <a:latin typeface="Calibri" pitchFamily="34" charset="0"/>
              <a:cs typeface="Times New Roman" pitchFamily="18" charset="0"/>
            </a:endParaRPr>
          </a:p>
          <a:p>
            <a:pPr algn="just">
              <a:lnSpc>
                <a:spcPct val="150000"/>
              </a:lnSpc>
              <a:buNone/>
            </a:pPr>
            <a:endParaRPr lang="en-US" sz="2400" dirty="0" smtClean="0">
              <a:latin typeface="Calibri" pitchFamily="34" charset="0"/>
              <a:cs typeface="Times New Roman" pitchFamily="18" charset="0"/>
            </a:endParaRPr>
          </a:p>
          <a:p>
            <a:pPr algn="just">
              <a:lnSpc>
                <a:spcPct val="150000"/>
              </a:lnSpc>
              <a:buNone/>
            </a:pPr>
            <a:endParaRPr lang="en-US" sz="2400" dirty="0" smtClean="0">
              <a:latin typeface="Calibri" pitchFamily="34" charset="0"/>
              <a:cs typeface="Times New Roman" pitchFamily="18" charset="0"/>
            </a:endParaRPr>
          </a:p>
          <a:p>
            <a:pPr algn="just">
              <a:lnSpc>
                <a:spcPct val="150000"/>
              </a:lnSpc>
              <a:buNone/>
            </a:pPr>
            <a:endParaRPr lang="en-US" sz="2400" dirty="0" smtClean="0">
              <a:latin typeface="Calibri" pitchFamily="34" charset="0"/>
              <a:cs typeface="Times New Roman" pitchFamily="18" charset="0"/>
            </a:endParaRPr>
          </a:p>
          <a:p>
            <a:pPr algn="just">
              <a:lnSpc>
                <a:spcPct val="150000"/>
              </a:lnSpc>
              <a:buNone/>
            </a:pPr>
            <a:r>
              <a:rPr lang="en-US" sz="2400" dirty="0" smtClean="0">
                <a:latin typeface="Calibri" pitchFamily="34" charset="0"/>
                <a:cs typeface="Calibri" pitchFamily="34" charset="0"/>
              </a:rPr>
              <a:t>3. And contradictions in </a:t>
            </a:r>
            <a:r>
              <a:rPr lang="en-US" sz="2400" dirty="0" err="1" smtClean="0">
                <a:latin typeface="Calibri" pitchFamily="34" charset="0"/>
                <a:cs typeface="Calibri" pitchFamily="34" charset="0"/>
              </a:rPr>
              <a:t>fatwas</a:t>
            </a:r>
            <a:endParaRPr lang="en-US" sz="2400" dirty="0" smtClean="0">
              <a:latin typeface="Calibri" pitchFamily="34" charset="0"/>
              <a:cs typeface="Calibri" pitchFamily="34" charset="0"/>
            </a:endParaRPr>
          </a:p>
          <a:p>
            <a:pPr algn="just">
              <a:lnSpc>
                <a:spcPct val="150000"/>
              </a:lnSpc>
              <a:buNone/>
            </a:pPr>
            <a:endParaRPr lang="ar-KW" sz="2400" dirty="0">
              <a:latin typeface="Calibri" pitchFamily="34" charset="0"/>
              <a:cs typeface="Times New Roman" pitchFamily="18" charset="0"/>
            </a:endParaRPr>
          </a:p>
        </p:txBody>
      </p:sp>
      <p:pic>
        <p:nvPicPr>
          <p:cNvPr id="10" name="Picture 5"/>
          <p:cNvPicPr>
            <a:picLocks noChangeAspect="1" noChangeArrowheads="1"/>
          </p:cNvPicPr>
          <p:nvPr/>
        </p:nvPicPr>
        <p:blipFill>
          <a:blip r:embed="rId3"/>
          <a:srcRect/>
          <a:stretch>
            <a:fillRect/>
          </a:stretch>
        </p:blipFill>
        <p:spPr bwMode="auto">
          <a:xfrm>
            <a:off x="2571736" y="2228636"/>
            <a:ext cx="3718136" cy="27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3" name="Title 1"/>
          <p:cNvSpPr>
            <a:spLocks noGrp="1"/>
          </p:cNvSpPr>
          <p:nvPr>
            <p:ph type="title"/>
          </p:nvPr>
        </p:nvSpPr>
        <p:spPr>
          <a:xfrm>
            <a:off x="457200" y="142852"/>
            <a:ext cx="8229600" cy="720000"/>
          </a:xfrm>
        </p:spPr>
        <p:txBody>
          <a:bodyPr>
            <a:noAutofit/>
          </a:bodyPr>
          <a:lstStyle/>
          <a:p>
            <a:pPr algn="l">
              <a:lnSpc>
                <a:spcPct val="200000"/>
              </a:lnSpc>
              <a:defRPr/>
            </a:pPr>
            <a:r>
              <a:rPr lang="en-US" sz="3200" dirty="0" smtClean="0">
                <a:latin typeface="Calibri" pitchFamily="34" charset="0"/>
                <a:cs typeface="Calibri" pitchFamily="34" charset="0"/>
              </a:rPr>
              <a:t>The Confused meaning of </a:t>
            </a:r>
            <a:r>
              <a:rPr lang="en-US" sz="3200" dirty="0" err="1" smtClean="0">
                <a:latin typeface="Calibri" pitchFamily="34" charset="0"/>
                <a:cs typeface="Calibri" pitchFamily="34" charset="0"/>
              </a:rPr>
              <a:t>Halal</a:t>
            </a:r>
            <a:r>
              <a:rPr lang="en-US" sz="3200" dirty="0" smtClean="0">
                <a:latin typeface="Calibri" pitchFamily="34" charset="0"/>
                <a:cs typeface="Calibri" pitchFamily="34" charset="0"/>
              </a:rPr>
              <a:t> was due to:</a:t>
            </a:r>
            <a:endParaRPr lang="en-US" sz="3200" dirty="0">
              <a:latin typeface="Calibri" pitchFamily="34" charset="0"/>
              <a:cs typeface="Calibri" pitchFamily="34" charset="0"/>
            </a:endParaRPr>
          </a:p>
        </p:txBody>
      </p:sp>
      <p:sp>
        <p:nvSpPr>
          <p:cNvPr id="14" name="Rectangle 13"/>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3" name="Content Placeholder 2"/>
          <p:cNvSpPr>
            <a:spLocks noGrp="1"/>
          </p:cNvSpPr>
          <p:nvPr>
            <p:ph idx="1"/>
          </p:nvPr>
        </p:nvSpPr>
        <p:spPr>
          <a:xfrm>
            <a:off x="457200" y="1403367"/>
            <a:ext cx="8229600" cy="4525963"/>
          </a:xfrm>
        </p:spPr>
        <p:txBody>
          <a:bodyPr>
            <a:noAutofit/>
          </a:bodyPr>
          <a:lstStyle/>
          <a:p>
            <a:pPr algn="just">
              <a:lnSpc>
                <a:spcPct val="150000"/>
              </a:lnSpc>
            </a:pPr>
            <a:r>
              <a:rPr lang="en-US" sz="2400" dirty="0" smtClean="0">
                <a:latin typeface="Calibri" pitchFamily="34" charset="0"/>
              </a:rPr>
              <a:t>I.e. the spread of spectrum of controversial opinions issued by Muftis who made their </a:t>
            </a:r>
            <a:r>
              <a:rPr lang="en-US" sz="2400" dirty="0" err="1" smtClean="0">
                <a:latin typeface="Calibri" pitchFamily="34" charset="0"/>
              </a:rPr>
              <a:t>Fatwas</a:t>
            </a:r>
            <a:r>
              <a:rPr lang="en-US" sz="2400" dirty="0" smtClean="0">
                <a:latin typeface="Calibri" pitchFamily="34" charset="0"/>
              </a:rPr>
              <a:t> based on assumptions rather than actual case.</a:t>
            </a:r>
            <a:r>
              <a:rPr lang="ar-KW" sz="2400" dirty="0" smtClean="0">
                <a:latin typeface="Calibri" pitchFamily="34" charset="0"/>
                <a:cs typeface="Times New Roman" pitchFamily="18" charset="0"/>
              </a:rPr>
              <a:t> </a:t>
            </a:r>
          </a:p>
          <a:p>
            <a:pPr algn="just">
              <a:lnSpc>
                <a:spcPct val="150000"/>
              </a:lnSpc>
            </a:pPr>
            <a:r>
              <a:rPr lang="en-US" sz="2400" dirty="0" smtClean="0">
                <a:latin typeface="Calibri" pitchFamily="34" charset="0"/>
              </a:rPr>
              <a:t>They also did not differentiate between compulsory and non-compulsory cases, and between self and forced transformation cases.</a:t>
            </a:r>
            <a:endParaRPr lang="ar-KW" sz="2400" dirty="0" smtClean="0">
              <a:latin typeface="Calibri" pitchFamily="34" charset="0"/>
              <a:cs typeface="Times New Roman" pitchFamily="18" charset="0"/>
            </a:endParaRPr>
          </a:p>
          <a:p>
            <a:pPr algn="just">
              <a:lnSpc>
                <a:spcPct val="150000"/>
              </a:lnSpc>
            </a:pPr>
            <a:endParaRPr lang="ar-KW" sz="2400" dirty="0">
              <a:latin typeface="Calibri" pitchFamily="34" charset="0"/>
              <a:cs typeface="Times New Roman" pitchFamily="18" charset="0"/>
            </a:endParaRPr>
          </a:p>
        </p:txBody>
      </p:sp>
      <p:sp>
        <p:nvSpPr>
          <p:cNvPr id="11" name="Rectangle 6"/>
          <p:cNvSpPr>
            <a:spLocks noChangeArrowheads="1"/>
          </p:cNvSpPr>
          <p:nvPr/>
        </p:nvSpPr>
        <p:spPr bwMode="auto">
          <a:xfrm>
            <a:off x="152400" y="5034478"/>
            <a:ext cx="8839200" cy="966290"/>
          </a:xfrm>
          <a:prstGeom prst="rect">
            <a:avLst/>
          </a:prstGeom>
          <a:solidFill>
            <a:srgbClr val="00B0F0"/>
          </a:solidFill>
          <a:ln w="76200">
            <a:noFill/>
            <a:miter lim="800000"/>
            <a:headEnd/>
            <a:tailEnd/>
          </a:ln>
        </p:spPr>
        <p:txBody>
          <a:bodyPr>
            <a:spAutoFit/>
          </a:bodyPr>
          <a:lstStyle/>
          <a:p>
            <a:pPr marL="342900" indent="-342900" algn="just">
              <a:lnSpc>
                <a:spcPct val="150000"/>
              </a:lnSpc>
            </a:pPr>
            <a:r>
              <a:rPr lang="en-US" sz="2000" dirty="0">
                <a:solidFill>
                  <a:schemeClr val="bg1"/>
                </a:solidFill>
                <a:latin typeface="Calibri" pitchFamily="34" charset="0"/>
              </a:rPr>
              <a:t>These religious opinions has resulted in a wide open door that has allowed the entry of what is permissible and what is not permissible.</a:t>
            </a:r>
            <a:endParaRPr lang="ar-KW" sz="2000" dirty="0">
              <a:solidFill>
                <a:schemeClr val="bg1"/>
              </a:solidFill>
              <a:latin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alal Sciences Academy - Transparency.png"/>
          <p:cNvPicPr>
            <a:picLocks noChangeAspect="1"/>
          </p:cNvPicPr>
          <p:nvPr/>
        </p:nvPicPr>
        <p:blipFill>
          <a:blip r:embed="rId3" cstate="print"/>
          <a:stretch>
            <a:fillRect/>
          </a:stretch>
        </p:blipFill>
        <p:spPr>
          <a:xfrm>
            <a:off x="7143768" y="6211148"/>
            <a:ext cx="1578885" cy="504000"/>
          </a:xfrm>
          <a:prstGeom prst="rect">
            <a:avLst/>
          </a:prstGeom>
        </p:spPr>
      </p:pic>
      <p:sp>
        <p:nvSpPr>
          <p:cNvPr id="13" name="Title 1"/>
          <p:cNvSpPr>
            <a:spLocks noGrp="1"/>
          </p:cNvSpPr>
          <p:nvPr>
            <p:ph type="title"/>
          </p:nvPr>
        </p:nvSpPr>
        <p:spPr>
          <a:xfrm>
            <a:off x="457200" y="142852"/>
            <a:ext cx="8229600" cy="720000"/>
          </a:xfrm>
        </p:spPr>
        <p:txBody>
          <a:bodyPr>
            <a:noAutofit/>
          </a:bodyPr>
          <a:lstStyle/>
          <a:p>
            <a:pPr algn="l">
              <a:lnSpc>
                <a:spcPct val="200000"/>
              </a:lnSpc>
              <a:defRPr/>
            </a:pPr>
            <a:r>
              <a:rPr lang="en-US" sz="3200" dirty="0" smtClean="0">
                <a:latin typeface="Calibri" pitchFamily="34" charset="0"/>
                <a:cs typeface="Calibri" pitchFamily="34" charset="0"/>
              </a:rPr>
              <a:t>The Confused meaning of </a:t>
            </a:r>
            <a:r>
              <a:rPr lang="en-US" sz="3200" dirty="0" err="1" smtClean="0">
                <a:latin typeface="Calibri" pitchFamily="34" charset="0"/>
                <a:cs typeface="Calibri" pitchFamily="34" charset="0"/>
              </a:rPr>
              <a:t>Halal</a:t>
            </a:r>
            <a:r>
              <a:rPr lang="en-US" sz="3200" dirty="0" smtClean="0">
                <a:latin typeface="Calibri" pitchFamily="34" charset="0"/>
                <a:cs typeface="Calibri" pitchFamily="34" charset="0"/>
              </a:rPr>
              <a:t> was due to:</a:t>
            </a:r>
            <a:endParaRPr lang="en-US" sz="3200" dirty="0">
              <a:latin typeface="Calibri" pitchFamily="34" charset="0"/>
              <a:cs typeface="Calibri" pitchFamily="34" charset="0"/>
            </a:endParaRPr>
          </a:p>
        </p:txBody>
      </p:sp>
      <p:sp>
        <p:nvSpPr>
          <p:cNvPr id="14" name="Rectangle 13"/>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3" name="Content Placeholder 2"/>
          <p:cNvSpPr>
            <a:spLocks noGrp="1"/>
          </p:cNvSpPr>
          <p:nvPr>
            <p:ph idx="1"/>
          </p:nvPr>
        </p:nvSpPr>
        <p:spPr>
          <a:xfrm>
            <a:off x="457200" y="1403367"/>
            <a:ext cx="8229600" cy="4525963"/>
          </a:xfrm>
        </p:spPr>
        <p:txBody>
          <a:bodyPr>
            <a:noAutofit/>
          </a:bodyPr>
          <a:lstStyle/>
          <a:p>
            <a:pPr algn="ctr">
              <a:lnSpc>
                <a:spcPct val="150000"/>
              </a:lnSpc>
              <a:buNone/>
              <a:defRPr/>
            </a:pPr>
            <a:r>
              <a:rPr lang="en-US" sz="2400" dirty="0" smtClean="0">
                <a:latin typeface="Calibri" pitchFamily="34" charset="0"/>
                <a:cs typeface="Calibri" pitchFamily="34" charset="0"/>
              </a:rPr>
              <a:t>4. Our food is no longer local but global from all over the world</a:t>
            </a:r>
          </a:p>
          <a:p>
            <a:pPr algn="ctr">
              <a:lnSpc>
                <a:spcPct val="150000"/>
              </a:lnSpc>
              <a:buNone/>
              <a:defRPr/>
            </a:pPr>
            <a:r>
              <a:rPr lang="en-US" sz="2400" dirty="0" smtClean="0">
                <a:latin typeface="Calibri" pitchFamily="34" charset="0"/>
                <a:cs typeface="Calibri" pitchFamily="34" charset="0"/>
              </a:rPr>
              <a:t>in an era where cultures overlaps, and </a:t>
            </a:r>
            <a:r>
              <a:rPr lang="en-US" sz="2200" dirty="0" smtClean="0">
                <a:latin typeface="Calibri" pitchFamily="34" charset="0"/>
                <a:cs typeface="Calibri" pitchFamily="34" charset="0"/>
              </a:rPr>
              <a:t>Muslims markets are wide open voluntarily to Western countries markets </a:t>
            </a:r>
            <a:r>
              <a:rPr lang="en-US" sz="2400" dirty="0" smtClean="0">
                <a:latin typeface="Calibri" pitchFamily="34" charset="0"/>
                <a:cs typeface="Calibri" pitchFamily="34" charset="0"/>
              </a:rPr>
              <a:t>where ingredients and methods are introduced to the Muslims that carry with it faith and beliefs of people who do not believe in Islam</a:t>
            </a:r>
            <a:endParaRPr lang="ar-KW" sz="2400" dirty="0">
              <a:solidFill>
                <a:srgbClr val="0070C0"/>
              </a:solidFill>
              <a:latin typeface="Calibri" pitchFamily="34" charset="0"/>
              <a:cs typeface="Simplified Arabic" pitchFamily="18" charset="-78"/>
            </a:endParaRPr>
          </a:p>
        </p:txBody>
      </p:sp>
      <p:grpSp>
        <p:nvGrpSpPr>
          <p:cNvPr id="19" name="Group 17"/>
          <p:cNvGrpSpPr>
            <a:grpSpLocks/>
          </p:cNvGrpSpPr>
          <p:nvPr/>
        </p:nvGrpSpPr>
        <p:grpSpPr bwMode="auto">
          <a:xfrm>
            <a:off x="2181388" y="4268272"/>
            <a:ext cx="4248000" cy="2304000"/>
            <a:chOff x="381000" y="3505200"/>
            <a:chExt cx="6172200" cy="3133726"/>
          </a:xfrm>
        </p:grpSpPr>
        <p:grpSp>
          <p:nvGrpSpPr>
            <p:cNvPr id="20" name="Group 19"/>
            <p:cNvGrpSpPr>
              <a:grpSpLocks/>
            </p:cNvGrpSpPr>
            <p:nvPr/>
          </p:nvGrpSpPr>
          <p:grpSpPr bwMode="auto">
            <a:xfrm>
              <a:off x="3276600" y="3505200"/>
              <a:ext cx="3276602" cy="2935172"/>
              <a:chOff x="2286000" y="2590800"/>
              <a:chExt cx="4191000" cy="3852236"/>
            </a:xfrm>
          </p:grpSpPr>
          <p:grpSp>
            <p:nvGrpSpPr>
              <p:cNvPr id="22" name="Group 23"/>
              <p:cNvGrpSpPr>
                <a:grpSpLocks/>
              </p:cNvGrpSpPr>
              <p:nvPr/>
            </p:nvGrpSpPr>
            <p:grpSpPr bwMode="auto">
              <a:xfrm>
                <a:off x="2286000" y="2590800"/>
                <a:ext cx="4191000" cy="3852236"/>
                <a:chOff x="2819400" y="1524000"/>
                <a:chExt cx="5562600" cy="5271850"/>
              </a:xfrm>
            </p:grpSpPr>
            <p:grpSp>
              <p:nvGrpSpPr>
                <p:cNvPr id="25" name="Group 41"/>
                <p:cNvGrpSpPr>
                  <a:grpSpLocks/>
                </p:cNvGrpSpPr>
                <p:nvPr/>
              </p:nvGrpSpPr>
              <p:grpSpPr bwMode="auto">
                <a:xfrm>
                  <a:off x="3581399" y="2071450"/>
                  <a:ext cx="3657599" cy="4724400"/>
                  <a:chOff x="4876800" y="1530534"/>
                  <a:chExt cx="4267200" cy="4731938"/>
                </a:xfrm>
              </p:grpSpPr>
              <p:graphicFrame>
                <p:nvGraphicFramePr>
                  <p:cNvPr id="31" name="Object 5"/>
                  <p:cNvGraphicFramePr>
                    <a:graphicFrameLocks noChangeAspect="1"/>
                  </p:cNvGraphicFramePr>
                  <p:nvPr/>
                </p:nvGraphicFramePr>
                <p:xfrm>
                  <a:off x="6172201" y="1530534"/>
                  <a:ext cx="2971799" cy="4731938"/>
                </p:xfrm>
                <a:graphic>
                  <a:graphicData uri="http://schemas.openxmlformats.org/presentationml/2006/ole">
                    <p:oleObj spid="_x0000_s1026" name="Document" r:id="rId4" imgW="2651760" imgH="3599688" progId="Word.Document.8">
                      <p:embed/>
                    </p:oleObj>
                  </a:graphicData>
                </a:graphic>
              </p:graphicFrame>
              <p:cxnSp>
                <p:nvCxnSpPr>
                  <p:cNvPr id="32" name="Straight Arrow Connector 44"/>
                  <p:cNvCxnSpPr>
                    <a:cxnSpLocks noChangeShapeType="1"/>
                  </p:cNvCxnSpPr>
                  <p:nvPr/>
                </p:nvCxnSpPr>
                <p:spPr bwMode="auto">
                  <a:xfrm>
                    <a:off x="5257800" y="2209800"/>
                    <a:ext cx="1295400" cy="685800"/>
                  </a:xfrm>
                  <a:prstGeom prst="straightConnector1">
                    <a:avLst/>
                  </a:prstGeom>
                  <a:noFill/>
                  <a:ln w="9525" algn="ctr">
                    <a:solidFill>
                      <a:schemeClr val="tx1"/>
                    </a:solidFill>
                    <a:round/>
                    <a:headEnd/>
                    <a:tailEnd type="arrow" w="med" len="med"/>
                  </a:ln>
                </p:spPr>
              </p:cxnSp>
              <p:cxnSp>
                <p:nvCxnSpPr>
                  <p:cNvPr id="33" name="Straight Arrow Connector 45"/>
                  <p:cNvCxnSpPr>
                    <a:cxnSpLocks noChangeShapeType="1"/>
                  </p:cNvCxnSpPr>
                  <p:nvPr/>
                </p:nvCxnSpPr>
                <p:spPr bwMode="auto">
                  <a:xfrm>
                    <a:off x="4876800" y="2819400"/>
                    <a:ext cx="1447800" cy="457200"/>
                  </a:xfrm>
                  <a:prstGeom prst="straightConnector1">
                    <a:avLst/>
                  </a:prstGeom>
                  <a:noFill/>
                  <a:ln w="9525" algn="ctr">
                    <a:solidFill>
                      <a:schemeClr val="tx1"/>
                    </a:solidFill>
                    <a:round/>
                    <a:headEnd/>
                    <a:tailEnd type="arrow" w="med" len="med"/>
                  </a:ln>
                </p:spPr>
              </p:cxnSp>
              <p:cxnSp>
                <p:nvCxnSpPr>
                  <p:cNvPr id="34" name="Straight Arrow Connector 46"/>
                  <p:cNvCxnSpPr>
                    <a:cxnSpLocks noChangeShapeType="1"/>
                  </p:cNvCxnSpPr>
                  <p:nvPr/>
                </p:nvCxnSpPr>
                <p:spPr bwMode="auto">
                  <a:xfrm rot="5400000">
                    <a:off x="8458200" y="2133600"/>
                    <a:ext cx="838200" cy="533400"/>
                  </a:xfrm>
                  <a:prstGeom prst="straightConnector1">
                    <a:avLst/>
                  </a:prstGeom>
                  <a:noFill/>
                  <a:ln w="9525" algn="ctr">
                    <a:solidFill>
                      <a:schemeClr val="tx1"/>
                    </a:solidFill>
                    <a:round/>
                    <a:headEnd/>
                    <a:tailEnd type="arrow" w="med" len="med"/>
                  </a:ln>
                </p:spPr>
              </p:cxnSp>
              <p:cxnSp>
                <p:nvCxnSpPr>
                  <p:cNvPr id="35" name="Straight Arrow Connector 50"/>
                  <p:cNvCxnSpPr>
                    <a:cxnSpLocks noChangeShapeType="1"/>
                  </p:cNvCxnSpPr>
                  <p:nvPr/>
                </p:nvCxnSpPr>
                <p:spPr bwMode="auto">
                  <a:xfrm>
                    <a:off x="6019800" y="1905000"/>
                    <a:ext cx="1066800" cy="457200"/>
                  </a:xfrm>
                  <a:prstGeom prst="straightConnector1">
                    <a:avLst/>
                  </a:prstGeom>
                  <a:noFill/>
                  <a:ln w="9525" algn="ctr">
                    <a:solidFill>
                      <a:schemeClr val="tx1"/>
                    </a:solidFill>
                    <a:round/>
                    <a:headEnd/>
                    <a:tailEnd type="arrow" w="med" len="med"/>
                  </a:ln>
                </p:spPr>
              </p:cxnSp>
            </p:grpSp>
            <p:pic>
              <p:nvPicPr>
                <p:cNvPr id="26" name="Picture 5"/>
                <p:cNvPicPr>
                  <a:picLocks noChangeAspect="1" noChangeArrowheads="1"/>
                </p:cNvPicPr>
                <p:nvPr/>
              </p:nvPicPr>
              <p:blipFill>
                <a:blip r:embed="rId5" cstate="print"/>
                <a:srcRect/>
                <a:stretch>
                  <a:fillRect/>
                </a:stretch>
              </p:blipFill>
              <p:spPr bwMode="auto">
                <a:xfrm>
                  <a:off x="7239000" y="1524000"/>
                  <a:ext cx="1143000" cy="1065721"/>
                </a:xfrm>
                <a:prstGeom prst="rect">
                  <a:avLst/>
                </a:prstGeom>
                <a:noFill/>
                <a:ln w="9525">
                  <a:noFill/>
                  <a:miter lim="800000"/>
                  <a:headEnd/>
                  <a:tailEnd/>
                </a:ln>
              </p:spPr>
            </p:pic>
            <p:pic>
              <p:nvPicPr>
                <p:cNvPr id="27" name="Picture 5"/>
                <p:cNvPicPr>
                  <a:picLocks noChangeAspect="1" noChangeArrowheads="1"/>
                </p:cNvPicPr>
                <p:nvPr/>
              </p:nvPicPr>
              <p:blipFill>
                <a:blip r:embed="rId5" cstate="print"/>
                <a:srcRect/>
                <a:stretch>
                  <a:fillRect/>
                </a:stretch>
              </p:blipFill>
              <p:spPr bwMode="auto">
                <a:xfrm>
                  <a:off x="3200400" y="3886200"/>
                  <a:ext cx="1143000" cy="1065720"/>
                </a:xfrm>
                <a:prstGeom prst="rect">
                  <a:avLst/>
                </a:prstGeom>
                <a:noFill/>
                <a:ln w="9525">
                  <a:noFill/>
                  <a:miter lim="800000"/>
                  <a:headEnd/>
                  <a:tailEnd/>
                </a:ln>
              </p:spPr>
            </p:pic>
            <p:pic>
              <p:nvPicPr>
                <p:cNvPr id="28" name="Picture 5"/>
                <p:cNvPicPr>
                  <a:picLocks noChangeAspect="1" noChangeArrowheads="1"/>
                </p:cNvPicPr>
                <p:nvPr/>
              </p:nvPicPr>
              <p:blipFill>
                <a:blip r:embed="rId6" cstate="print"/>
                <a:srcRect/>
                <a:stretch>
                  <a:fillRect/>
                </a:stretch>
              </p:blipFill>
              <p:spPr bwMode="auto">
                <a:xfrm>
                  <a:off x="4114800" y="1752600"/>
                  <a:ext cx="762000" cy="710480"/>
                </a:xfrm>
                <a:prstGeom prst="rect">
                  <a:avLst/>
                </a:prstGeom>
                <a:noFill/>
                <a:ln w="9525">
                  <a:noFill/>
                  <a:miter lim="800000"/>
                  <a:headEnd/>
                  <a:tailEnd/>
                </a:ln>
              </p:spPr>
            </p:pic>
            <p:pic>
              <p:nvPicPr>
                <p:cNvPr id="29" name="Picture 5"/>
                <p:cNvPicPr>
                  <a:picLocks noChangeAspect="1" noChangeArrowheads="1"/>
                </p:cNvPicPr>
                <p:nvPr/>
              </p:nvPicPr>
              <p:blipFill>
                <a:blip r:embed="rId6" cstate="print"/>
                <a:srcRect/>
                <a:stretch>
                  <a:fillRect/>
                </a:stretch>
              </p:blipFill>
              <p:spPr bwMode="auto">
                <a:xfrm>
                  <a:off x="3200400" y="2133600"/>
                  <a:ext cx="762000" cy="710480"/>
                </a:xfrm>
                <a:prstGeom prst="rect">
                  <a:avLst/>
                </a:prstGeom>
                <a:noFill/>
                <a:ln w="9525">
                  <a:noFill/>
                  <a:miter lim="800000"/>
                  <a:headEnd/>
                  <a:tailEnd/>
                </a:ln>
              </p:spPr>
            </p:pic>
            <p:pic>
              <p:nvPicPr>
                <p:cNvPr id="30" name="Picture 5"/>
                <p:cNvPicPr>
                  <a:picLocks noChangeAspect="1" noChangeArrowheads="1"/>
                </p:cNvPicPr>
                <p:nvPr/>
              </p:nvPicPr>
              <p:blipFill>
                <a:blip r:embed="rId6" cstate="print"/>
                <a:srcRect/>
                <a:stretch>
                  <a:fillRect/>
                </a:stretch>
              </p:blipFill>
              <p:spPr bwMode="auto">
                <a:xfrm>
                  <a:off x="2819400" y="2819400"/>
                  <a:ext cx="762000" cy="710480"/>
                </a:xfrm>
                <a:prstGeom prst="rect">
                  <a:avLst/>
                </a:prstGeom>
                <a:noFill/>
                <a:ln w="9525">
                  <a:noFill/>
                  <a:miter lim="800000"/>
                  <a:headEnd/>
                  <a:tailEnd/>
                </a:ln>
              </p:spPr>
            </p:pic>
          </p:grpSp>
          <p:cxnSp>
            <p:nvCxnSpPr>
              <p:cNvPr id="24" name="Straight Arrow Connector 47"/>
              <p:cNvCxnSpPr>
                <a:cxnSpLocks noChangeShapeType="1"/>
              </p:cNvCxnSpPr>
              <p:nvPr/>
            </p:nvCxnSpPr>
            <p:spPr bwMode="auto">
              <a:xfrm flipV="1">
                <a:off x="3147165" y="4353207"/>
                <a:ext cx="936625" cy="228600"/>
              </a:xfrm>
              <a:prstGeom prst="straightConnector1">
                <a:avLst/>
              </a:prstGeom>
              <a:noFill/>
              <a:ln w="9525" algn="ctr">
                <a:solidFill>
                  <a:schemeClr val="tx1"/>
                </a:solidFill>
                <a:round/>
                <a:headEnd/>
                <a:tailEnd type="arrow" w="med" len="med"/>
              </a:ln>
            </p:spPr>
          </p:cxnSp>
        </p:grpSp>
        <p:pic>
          <p:nvPicPr>
            <p:cNvPr id="21" name="Picture 4" descr="PEOPL357"/>
            <p:cNvPicPr>
              <a:picLocks noChangeAspect="1" noChangeArrowheads="1"/>
            </p:cNvPicPr>
            <p:nvPr/>
          </p:nvPicPr>
          <p:blipFill>
            <a:blip r:embed="rId7"/>
            <a:srcRect/>
            <a:stretch>
              <a:fillRect/>
            </a:stretch>
          </p:blipFill>
          <p:spPr bwMode="auto">
            <a:xfrm>
              <a:off x="381000" y="3776663"/>
              <a:ext cx="3048000" cy="286226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5"/>
          <p:cNvPicPr>
            <a:picLocks noChangeAspect="1" noChangeArrowheads="1"/>
          </p:cNvPicPr>
          <p:nvPr/>
        </p:nvPicPr>
        <p:blipFill>
          <a:blip r:embed="rId2" cstate="print"/>
          <a:srcRect/>
          <a:stretch>
            <a:fillRect/>
          </a:stretch>
        </p:blipFill>
        <p:spPr bwMode="auto">
          <a:xfrm>
            <a:off x="820726" y="3482975"/>
            <a:ext cx="2108200" cy="1581150"/>
          </a:xfrm>
          <a:prstGeom prst="rect">
            <a:avLst/>
          </a:prstGeom>
          <a:noFill/>
          <a:ln w="9525">
            <a:noFill/>
            <a:miter lim="800000"/>
            <a:headEnd/>
            <a:tailEnd/>
          </a:ln>
        </p:spPr>
      </p:pic>
      <p:pic>
        <p:nvPicPr>
          <p:cNvPr id="39" name="Picture 7"/>
          <p:cNvPicPr>
            <a:picLocks noChangeAspect="1" noChangeArrowheads="1"/>
          </p:cNvPicPr>
          <p:nvPr/>
        </p:nvPicPr>
        <p:blipFill>
          <a:blip r:embed="rId3"/>
          <a:srcRect/>
          <a:stretch>
            <a:fillRect/>
          </a:stretch>
        </p:blipFill>
        <p:spPr bwMode="auto">
          <a:xfrm>
            <a:off x="3373446" y="3500438"/>
            <a:ext cx="2413000" cy="1809750"/>
          </a:xfrm>
          <a:prstGeom prst="rect">
            <a:avLst/>
          </a:prstGeom>
          <a:noFill/>
          <a:ln w="9525">
            <a:noFill/>
            <a:miter lim="800000"/>
            <a:headEnd/>
            <a:tailEnd/>
          </a:ln>
        </p:spPr>
      </p:pic>
      <p:pic>
        <p:nvPicPr>
          <p:cNvPr id="40" name="Picture 9"/>
          <p:cNvPicPr>
            <a:picLocks noChangeAspect="1" noChangeArrowheads="1"/>
          </p:cNvPicPr>
          <p:nvPr/>
        </p:nvPicPr>
        <p:blipFill>
          <a:blip r:embed="rId4"/>
          <a:srcRect/>
          <a:stretch>
            <a:fillRect/>
          </a:stretch>
        </p:blipFill>
        <p:spPr bwMode="auto">
          <a:xfrm>
            <a:off x="6124603" y="3500438"/>
            <a:ext cx="2519363" cy="1704975"/>
          </a:xfrm>
          <a:prstGeom prst="rect">
            <a:avLst/>
          </a:prstGeom>
          <a:noFill/>
          <a:ln w="9525">
            <a:noFill/>
            <a:miter lim="800000"/>
            <a:headEnd/>
            <a:tailEnd/>
          </a:ln>
        </p:spPr>
      </p:pic>
      <p:pic>
        <p:nvPicPr>
          <p:cNvPr id="41" name="Picture 10"/>
          <p:cNvPicPr>
            <a:picLocks noChangeAspect="1" noChangeArrowheads="1"/>
          </p:cNvPicPr>
          <p:nvPr/>
        </p:nvPicPr>
        <p:blipFill>
          <a:blip r:embed="rId5" cstate="print"/>
          <a:srcRect/>
          <a:stretch>
            <a:fillRect/>
          </a:stretch>
        </p:blipFill>
        <p:spPr bwMode="auto">
          <a:xfrm>
            <a:off x="5927725" y="5072074"/>
            <a:ext cx="2466975" cy="1292225"/>
          </a:xfrm>
          <a:prstGeom prst="rect">
            <a:avLst/>
          </a:prstGeom>
          <a:noFill/>
          <a:ln w="9525">
            <a:noFill/>
            <a:miter lim="800000"/>
            <a:headEnd/>
            <a:tailEnd/>
          </a:ln>
        </p:spPr>
      </p:pic>
      <p:pic>
        <p:nvPicPr>
          <p:cNvPr id="42" name="Picture 11"/>
          <p:cNvPicPr>
            <a:picLocks noChangeAspect="1" noChangeArrowheads="1"/>
          </p:cNvPicPr>
          <p:nvPr/>
        </p:nvPicPr>
        <p:blipFill>
          <a:blip r:embed="rId6"/>
          <a:srcRect/>
          <a:stretch>
            <a:fillRect/>
          </a:stretch>
        </p:blipFill>
        <p:spPr bwMode="auto">
          <a:xfrm>
            <a:off x="257175" y="4857760"/>
            <a:ext cx="2314575" cy="1704975"/>
          </a:xfrm>
          <a:prstGeom prst="rect">
            <a:avLst/>
          </a:prstGeom>
          <a:noFill/>
          <a:ln w="9525">
            <a:noFill/>
            <a:miter lim="800000"/>
            <a:headEnd/>
            <a:tailEnd/>
          </a:ln>
        </p:spPr>
      </p:pic>
      <p:pic>
        <p:nvPicPr>
          <p:cNvPr id="43" name="Picture 12"/>
          <p:cNvPicPr>
            <a:picLocks noChangeAspect="1" noChangeArrowheads="1"/>
          </p:cNvPicPr>
          <p:nvPr/>
        </p:nvPicPr>
        <p:blipFill>
          <a:blip r:embed="rId7"/>
          <a:srcRect/>
          <a:stretch>
            <a:fillRect/>
          </a:stretch>
        </p:blipFill>
        <p:spPr bwMode="auto">
          <a:xfrm>
            <a:off x="6762750" y="79375"/>
            <a:ext cx="2381250" cy="1876425"/>
          </a:xfrm>
          <a:prstGeom prst="rect">
            <a:avLst/>
          </a:prstGeom>
          <a:noFill/>
          <a:ln w="9525">
            <a:noFill/>
            <a:miter lim="800000"/>
            <a:headEnd/>
            <a:tailEnd/>
          </a:ln>
        </p:spPr>
      </p:pic>
      <p:pic>
        <p:nvPicPr>
          <p:cNvPr id="44" name="Picture 3" descr="C:\Documents and Settings\Administrator\Desktop\Pics for Presentation\toothpaste.jpg"/>
          <p:cNvPicPr>
            <a:picLocks noChangeAspect="1" noChangeArrowheads="1"/>
          </p:cNvPicPr>
          <p:nvPr/>
        </p:nvPicPr>
        <p:blipFill>
          <a:blip r:embed="rId8"/>
          <a:srcRect/>
          <a:stretch>
            <a:fillRect/>
          </a:stretch>
        </p:blipFill>
        <p:spPr bwMode="auto">
          <a:xfrm rot="-4365995">
            <a:off x="388937" y="411163"/>
            <a:ext cx="2346325" cy="2222500"/>
          </a:xfrm>
          <a:prstGeom prst="rect">
            <a:avLst/>
          </a:prstGeom>
          <a:noFill/>
          <a:ln w="9525">
            <a:noFill/>
            <a:miter lim="800000"/>
            <a:headEnd/>
            <a:tailEnd/>
          </a:ln>
        </p:spPr>
      </p:pic>
      <p:sp>
        <p:nvSpPr>
          <p:cNvPr id="45" name="Rectangle 5"/>
          <p:cNvSpPr>
            <a:spLocks noChangeArrowheads="1"/>
          </p:cNvSpPr>
          <p:nvPr/>
        </p:nvSpPr>
        <p:spPr bwMode="auto">
          <a:xfrm>
            <a:off x="628680" y="1371600"/>
            <a:ext cx="8229600" cy="9079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marL="342900" indent="-342900" algn="ctr" rtl="1">
              <a:spcBef>
                <a:spcPts val="600"/>
              </a:spcBef>
              <a:defRPr/>
            </a:pPr>
            <a:r>
              <a:rPr lang="en-US" sz="2400" b="0" dirty="0">
                <a:latin typeface="Calibri" pitchFamily="34" charset="0"/>
                <a:cs typeface="Calibri" pitchFamily="34" charset="0"/>
              </a:rPr>
              <a:t>There is a misunderstanding here</a:t>
            </a:r>
          </a:p>
          <a:p>
            <a:pPr marL="342900" indent="-342900" algn="ctr" rtl="1">
              <a:spcBef>
                <a:spcPts val="600"/>
              </a:spcBef>
              <a:defRPr/>
            </a:pPr>
            <a:r>
              <a:rPr lang="en-US" sz="2400" b="0" dirty="0">
                <a:latin typeface="Calibri" pitchFamily="34" charset="0"/>
                <a:cs typeface="Calibri" pitchFamily="34" charset="0"/>
              </a:rPr>
              <a:t> that needs to be clarified</a:t>
            </a:r>
            <a:endParaRPr lang="en-US" sz="2400" b="0" dirty="0">
              <a:solidFill>
                <a:srgbClr val="FF0000"/>
              </a:solidFill>
              <a:latin typeface="Calibri" pitchFamily="34" charset="0"/>
              <a:cs typeface="Calibri" pitchFamily="34" charset="0"/>
            </a:endParaRPr>
          </a:p>
        </p:txBody>
      </p:sp>
      <p:sp>
        <p:nvSpPr>
          <p:cNvPr id="46" name="Rectangle 6"/>
          <p:cNvSpPr>
            <a:spLocks noChangeArrowheads="1"/>
          </p:cNvSpPr>
          <p:nvPr/>
        </p:nvSpPr>
        <p:spPr bwMode="auto">
          <a:xfrm>
            <a:off x="304800" y="2366963"/>
            <a:ext cx="8305800" cy="8463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200000"/>
              </a:lnSpc>
              <a:spcBef>
                <a:spcPct val="105000"/>
              </a:spcBef>
              <a:defRPr/>
            </a:pPr>
            <a:r>
              <a:rPr lang="en-US" sz="2800" dirty="0">
                <a:latin typeface="Calibri" pitchFamily="34" charset="0"/>
                <a:cs typeface="Calibri" pitchFamily="34" charset="0"/>
              </a:rPr>
              <a:t>Why halal products and not only halal meat?</a:t>
            </a:r>
            <a:endParaRPr lang="ar-KW" sz="2800" dirty="0">
              <a:latin typeface="Calibri" pitchFamily="34" charset="0"/>
              <a:cs typeface="Simplified Arabic" pitchFamily="18" charset="-78"/>
            </a:endParaRPr>
          </a:p>
        </p:txBody>
      </p:sp>
      <p:sp>
        <p:nvSpPr>
          <p:cNvPr id="47" name="Rectangle 46"/>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Rectangle 47"/>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Rectangle 48"/>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Rectangle 49"/>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11"/>
          <p:cNvSpPr>
            <a:spLocks noChangeArrowheads="1"/>
          </p:cNvSpPr>
          <p:nvPr/>
        </p:nvSpPr>
        <p:spPr bwMode="auto">
          <a:xfrm>
            <a:off x="5572132" y="1039071"/>
            <a:ext cx="3132000" cy="4247317"/>
          </a:xfrm>
          <a:prstGeom prst="rect">
            <a:avLst/>
          </a:prstGeom>
          <a:noFill/>
          <a:ln w="28575">
            <a:noFill/>
            <a:miter lim="800000"/>
            <a:headEnd/>
            <a:tailEnd/>
          </a:ln>
        </p:spPr>
        <p:txBody>
          <a:bodyPr>
            <a:spAutoFit/>
          </a:bodyPr>
          <a:lstStyle/>
          <a:p>
            <a:pPr algn="just" eaLnBrk="0" hangingPunct="0">
              <a:lnSpc>
                <a:spcPct val="150000"/>
              </a:lnSpc>
            </a:pPr>
            <a:r>
              <a:rPr lang="en-US" sz="2000" b="0" dirty="0">
                <a:latin typeface="Times New Roman" pitchFamily="18" charset="0"/>
                <a:cs typeface="Times New Roman" pitchFamily="18" charset="0"/>
              </a:rPr>
              <a:t>Our reference in this review is the documents that were collected in a book of four volumes over 37 years that lists the facts on </a:t>
            </a:r>
            <a:r>
              <a:rPr lang="en-US" sz="2000" b="0" dirty="0" err="1">
                <a:latin typeface="Times New Roman" pitchFamily="18" charset="0"/>
                <a:cs typeface="Times New Roman" pitchFamily="18" charset="0"/>
              </a:rPr>
              <a:t>Halal</a:t>
            </a:r>
            <a:r>
              <a:rPr lang="en-US" sz="2000" b="0" dirty="0">
                <a:latin typeface="Times New Roman" pitchFamily="18" charset="0"/>
                <a:cs typeface="Times New Roman" pitchFamily="18" charset="0"/>
              </a:rPr>
              <a:t>. The book entitled: </a:t>
            </a:r>
          </a:p>
          <a:p>
            <a:pPr algn="just" eaLnBrk="0" hangingPunct="0">
              <a:lnSpc>
                <a:spcPct val="150000"/>
              </a:lnSpc>
            </a:pPr>
            <a:r>
              <a:rPr lang="en-US" sz="2000" dirty="0">
                <a:solidFill>
                  <a:srgbClr val="00B050"/>
                </a:solidFill>
                <a:latin typeface="Times New Roman" pitchFamily="18" charset="0"/>
                <a:cs typeface="Times New Roman" pitchFamily="18" charset="0"/>
              </a:rPr>
              <a:t>Official documents on food and </a:t>
            </a:r>
            <a:r>
              <a:rPr lang="en-US" sz="2000" dirty="0" smtClean="0">
                <a:solidFill>
                  <a:srgbClr val="00B050"/>
                </a:solidFill>
                <a:latin typeface="Times New Roman" pitchFamily="18" charset="0"/>
                <a:cs typeface="Times New Roman" pitchFamily="18" charset="0"/>
              </a:rPr>
              <a:t>slaughter according </a:t>
            </a:r>
            <a:r>
              <a:rPr lang="en-US" sz="2000" dirty="0">
                <a:solidFill>
                  <a:srgbClr val="00B050"/>
                </a:solidFill>
                <a:latin typeface="Times New Roman" pitchFamily="18" charset="0"/>
                <a:cs typeface="Times New Roman" pitchFamily="18" charset="0"/>
              </a:rPr>
              <a:t>to Islamic rites</a:t>
            </a:r>
          </a:p>
        </p:txBody>
      </p:sp>
      <p:sp>
        <p:nvSpPr>
          <p:cNvPr id="10" name="Rectangle 1"/>
          <p:cNvSpPr>
            <a:spLocks noChangeArrowheads="1"/>
          </p:cNvSpPr>
          <p:nvPr/>
        </p:nvSpPr>
        <p:spPr bwMode="auto">
          <a:xfrm rot="19633115">
            <a:off x="1042562" y="891594"/>
            <a:ext cx="3540125" cy="4432300"/>
          </a:xfrm>
          <a:prstGeom prst="rect">
            <a:avLst/>
          </a:prstGeom>
          <a:solidFill>
            <a:srgbClr val="FFFF00"/>
          </a:solidFill>
          <a:ln w="9525">
            <a:noFill/>
            <a:miter lim="800000"/>
            <a:headEnd/>
            <a:tailEnd/>
          </a:ln>
        </p:spPr>
        <p:txBody>
          <a:bodyPr anchor="ctr">
            <a:spAutoFit/>
          </a:bodyPr>
          <a:lstStyle/>
          <a:p>
            <a:pPr rtl="1" eaLnBrk="0" hangingPunct="0"/>
            <a:r>
              <a:rPr lang="ar-KW" sz="1000" dirty="0">
                <a:latin typeface="Simplified Arabic" pitchFamily="18" charset="-78"/>
                <a:ea typeface="Times New Roman" pitchFamily="18" charset="0"/>
                <a:cs typeface="Simplified Arabic" pitchFamily="18" charset="-78"/>
              </a:rPr>
              <a:t>2017 </a:t>
            </a:r>
            <a:r>
              <a:rPr lang="en-US" sz="1000" dirty="0">
                <a:latin typeface="Simplified Arabic" pitchFamily="18" charset="-78"/>
                <a:ea typeface="Times New Roman" pitchFamily="18" charset="0"/>
                <a:cs typeface="Simplified Arabic" pitchFamily="18" charset="-78"/>
              </a:rPr>
              <a:t>“edition”</a:t>
            </a:r>
            <a:endParaRPr lang="en-US" sz="1200" dirty="0">
              <a:latin typeface="Simplified Arabic" pitchFamily="18" charset="-78"/>
              <a:ea typeface="Times New Roman" pitchFamily="18" charset="0"/>
              <a:cs typeface="Simplified Arabic" pitchFamily="18" charset="-78"/>
            </a:endParaRPr>
          </a:p>
          <a:p>
            <a:pPr rtl="1" eaLnBrk="0" hangingPunct="0"/>
            <a:r>
              <a:rPr lang="en-US" sz="1000" dirty="0">
                <a:latin typeface="Simplified Arabic" pitchFamily="18" charset="-78"/>
                <a:ea typeface="Times New Roman" pitchFamily="18" charset="0"/>
                <a:cs typeface="Simplified Arabic" pitchFamily="18" charset="-78"/>
              </a:rPr>
              <a:t>Always ask for the latest edition</a:t>
            </a:r>
            <a:endParaRPr lang="en-US" sz="1200" dirty="0">
              <a:latin typeface="Simplified Arabic" pitchFamily="18" charset="-78"/>
              <a:ea typeface="Times New Roman" pitchFamily="18" charset="0"/>
              <a:cs typeface="Simplified Arabic" pitchFamily="18" charset="-78"/>
            </a:endParaRPr>
          </a:p>
          <a:p>
            <a:pPr algn="ctr" rtl="1" eaLnBrk="0" hangingPunct="0"/>
            <a:r>
              <a:rPr lang="ar-KW" sz="2000" dirty="0">
                <a:latin typeface="Simplified Arabic" pitchFamily="18" charset="-78"/>
                <a:ea typeface="Times New Roman" pitchFamily="18" charset="0"/>
                <a:cs typeface="Simplified Arabic" pitchFamily="18" charset="-78"/>
              </a:rPr>
              <a:t>دليل</a:t>
            </a:r>
            <a:endParaRPr lang="en-US" sz="2000" dirty="0">
              <a:latin typeface="Simplified Arabic" pitchFamily="18" charset="-78"/>
              <a:ea typeface="Times New Roman" pitchFamily="18" charset="0"/>
              <a:cs typeface="Simplified Arabic" pitchFamily="18" charset="-78"/>
            </a:endParaRPr>
          </a:p>
          <a:p>
            <a:pPr algn="ctr" rtl="1" eaLnBrk="0" hangingPunct="0"/>
            <a:r>
              <a:rPr lang="ar-KW" sz="2000" dirty="0">
                <a:latin typeface="Simplified Arabic" pitchFamily="18" charset="-78"/>
                <a:ea typeface="Times New Roman" pitchFamily="18" charset="0"/>
                <a:cs typeface="Simplified Arabic" pitchFamily="18" charset="-78"/>
              </a:rPr>
              <a:t>الأوراق الرسمية فيما يتعلق</a:t>
            </a:r>
            <a:endParaRPr lang="en-US" sz="2000" dirty="0">
              <a:latin typeface="Simplified Arabic" pitchFamily="18" charset="-78"/>
              <a:ea typeface="Times New Roman" pitchFamily="18" charset="0"/>
              <a:cs typeface="Simplified Arabic" pitchFamily="18" charset="-78"/>
            </a:endParaRPr>
          </a:p>
          <a:p>
            <a:pPr algn="ctr" rtl="1" eaLnBrk="0" hangingPunct="0"/>
            <a:r>
              <a:rPr lang="ar-KW" sz="2000" dirty="0">
                <a:latin typeface="Simplified Arabic" pitchFamily="18" charset="-78"/>
                <a:ea typeface="Times New Roman" pitchFamily="18" charset="0"/>
                <a:cs typeface="Simplified Arabic" pitchFamily="18" charset="-78"/>
              </a:rPr>
              <a:t>بالأغذية والذبح حسب الشريعة الإسلامية</a:t>
            </a:r>
            <a:endParaRPr lang="en-US" sz="2000" dirty="0">
              <a:latin typeface="Simplified Arabic" pitchFamily="18" charset="-78"/>
              <a:ea typeface="Times New Roman" pitchFamily="18" charset="0"/>
              <a:cs typeface="Simplified Arabic" pitchFamily="18" charset="-78"/>
            </a:endParaRPr>
          </a:p>
          <a:p>
            <a:pPr algn="ctr" rtl="1" eaLnBrk="0" hangingPunct="0"/>
            <a:r>
              <a:rPr lang="en-US" sz="1400" dirty="0">
                <a:latin typeface="Simplified Arabic" pitchFamily="18" charset="-78"/>
                <a:ea typeface="Times New Roman" pitchFamily="18" charset="0"/>
                <a:cs typeface="Simplified Arabic" pitchFamily="18" charset="-78"/>
              </a:rPr>
              <a:t>Official Documents on Food and Slaughter</a:t>
            </a:r>
            <a:endParaRPr lang="ar-KW" sz="1400" dirty="0">
              <a:latin typeface="Simplified Arabic" pitchFamily="18" charset="-78"/>
              <a:ea typeface="Times New Roman" pitchFamily="18" charset="0"/>
              <a:cs typeface="Simplified Arabic" pitchFamily="18" charset="-78"/>
            </a:endParaRPr>
          </a:p>
          <a:p>
            <a:pPr algn="ctr" rtl="1" eaLnBrk="0" hangingPunct="0"/>
            <a:r>
              <a:rPr lang="en-US" sz="1400" dirty="0">
                <a:latin typeface="Simplified Arabic" pitchFamily="18" charset="-78"/>
                <a:ea typeface="Times New Roman" pitchFamily="18" charset="0"/>
                <a:cs typeface="Simplified Arabic" pitchFamily="18" charset="-78"/>
              </a:rPr>
              <a:t> According to Islamic Rites</a:t>
            </a:r>
            <a:endParaRPr lang="en-US" sz="1200" dirty="0">
              <a:latin typeface="Simplified Arabic" pitchFamily="18" charset="-78"/>
              <a:ea typeface="Times New Roman" pitchFamily="18" charset="0"/>
              <a:cs typeface="Simplified Arabic" pitchFamily="18" charset="-78"/>
            </a:endParaRPr>
          </a:p>
          <a:p>
            <a:pPr algn="ctr" rtl="1" eaLnBrk="0" hangingPunct="0"/>
            <a:r>
              <a:rPr lang="ar-KW" dirty="0">
                <a:latin typeface="Simplified Arabic" pitchFamily="18" charset="-78"/>
                <a:ea typeface="Times New Roman" pitchFamily="18" charset="0"/>
                <a:cs typeface="Simplified Arabic" pitchFamily="18" charset="-78"/>
              </a:rPr>
              <a:t>1979 - 2017</a:t>
            </a:r>
            <a:endParaRPr lang="en-US" sz="1200" dirty="0">
              <a:latin typeface="Simplified Arabic" pitchFamily="18" charset="-78"/>
              <a:ea typeface="Times New Roman" pitchFamily="18" charset="0"/>
              <a:cs typeface="Simplified Arabic" pitchFamily="18" charset="-78"/>
            </a:endParaRPr>
          </a:p>
          <a:p>
            <a:pPr algn="ctr" rtl="1" eaLnBrk="0" hangingPunct="0"/>
            <a:r>
              <a:rPr lang="ar-KW" sz="2000" dirty="0">
                <a:latin typeface="Simplified Arabic" pitchFamily="18" charset="-78"/>
                <a:ea typeface="Times New Roman" pitchFamily="18" charset="0"/>
                <a:cs typeface="Simplified Arabic" pitchFamily="18" charset="-78"/>
              </a:rPr>
              <a:t>الجزء الرابع</a:t>
            </a:r>
            <a:endParaRPr lang="en-US" sz="2000" dirty="0">
              <a:latin typeface="Simplified Arabic" pitchFamily="18" charset="-78"/>
              <a:ea typeface="Times New Roman" pitchFamily="18" charset="0"/>
              <a:cs typeface="Simplified Arabic" pitchFamily="18" charset="-78"/>
            </a:endParaRPr>
          </a:p>
          <a:p>
            <a:pPr algn="ctr" rtl="1" eaLnBrk="0" hangingPunct="0"/>
            <a:r>
              <a:rPr lang="ar-KW" sz="2000" dirty="0">
                <a:latin typeface="Simplified Arabic" pitchFamily="18" charset="-78"/>
                <a:ea typeface="Times New Roman" pitchFamily="18" charset="0"/>
                <a:cs typeface="Simplified Arabic" pitchFamily="18" charset="-78"/>
              </a:rPr>
              <a:t>إعداد</a:t>
            </a:r>
            <a:endParaRPr lang="en-US" sz="2000" dirty="0">
              <a:latin typeface="Simplified Arabic" pitchFamily="18" charset="-78"/>
              <a:ea typeface="Times New Roman" pitchFamily="18" charset="0"/>
              <a:cs typeface="Simplified Arabic" pitchFamily="18" charset="-78"/>
            </a:endParaRPr>
          </a:p>
          <a:p>
            <a:pPr algn="ctr" rtl="1" eaLnBrk="0" hangingPunct="0"/>
            <a:r>
              <a:rPr lang="ar-KW" sz="1600" dirty="0">
                <a:latin typeface="Simplified Arabic" pitchFamily="18" charset="-78"/>
                <a:ea typeface="Times New Roman" pitchFamily="18" charset="0"/>
                <a:cs typeface="Simplified Arabic" pitchFamily="18" charset="-78"/>
              </a:rPr>
              <a:t>د. هاني منصور موسى المزيدي</a:t>
            </a:r>
            <a:endParaRPr lang="en-US" sz="1600" dirty="0">
              <a:latin typeface="Simplified Arabic" pitchFamily="18" charset="-78"/>
              <a:ea typeface="Times New Roman" pitchFamily="18" charset="0"/>
              <a:cs typeface="Simplified Arabic" pitchFamily="18" charset="-78"/>
            </a:endParaRPr>
          </a:p>
          <a:p>
            <a:pPr algn="ctr" eaLnBrk="0" hangingPunct="0"/>
            <a:r>
              <a:rPr lang="en-US" sz="1000" dirty="0">
                <a:solidFill>
                  <a:srgbClr val="000000"/>
                </a:solidFill>
                <a:latin typeface="Simplified Arabic" pitchFamily="18" charset="-78"/>
                <a:ea typeface="Times New Roman" pitchFamily="18" charset="0"/>
                <a:cs typeface="Simplified Arabic" pitchFamily="18" charset="-78"/>
              </a:rPr>
              <a:t>Dr. Hani </a:t>
            </a:r>
            <a:r>
              <a:rPr lang="en-US" sz="1000" dirty="0" err="1">
                <a:solidFill>
                  <a:srgbClr val="000000"/>
                </a:solidFill>
                <a:latin typeface="Simplified Arabic" pitchFamily="18" charset="-78"/>
                <a:ea typeface="Times New Roman" pitchFamily="18" charset="0"/>
                <a:cs typeface="Simplified Arabic" pitchFamily="18" charset="-78"/>
              </a:rPr>
              <a:t>Mansour</a:t>
            </a:r>
            <a:r>
              <a:rPr lang="en-US" sz="1000" dirty="0">
                <a:solidFill>
                  <a:srgbClr val="000000"/>
                </a:solidFill>
                <a:latin typeface="Simplified Arabic" pitchFamily="18" charset="-78"/>
                <a:ea typeface="Times New Roman" pitchFamily="18" charset="0"/>
                <a:cs typeface="Simplified Arabic" pitchFamily="18" charset="-78"/>
              </a:rPr>
              <a:t> M. Al-</a:t>
            </a:r>
            <a:r>
              <a:rPr lang="en-US" sz="1000" dirty="0" err="1">
                <a:solidFill>
                  <a:srgbClr val="000000"/>
                </a:solidFill>
                <a:latin typeface="Simplified Arabic" pitchFamily="18" charset="-78"/>
                <a:ea typeface="Times New Roman" pitchFamily="18" charset="0"/>
                <a:cs typeface="Simplified Arabic" pitchFamily="18" charset="-78"/>
              </a:rPr>
              <a:t>Mazeedi</a:t>
            </a:r>
            <a:endParaRPr lang="en-US" sz="1200" dirty="0">
              <a:latin typeface="Simplified Arabic" pitchFamily="18" charset="-78"/>
              <a:ea typeface="Times New Roman" pitchFamily="18" charset="0"/>
              <a:cs typeface="Simplified Arabic" pitchFamily="18" charset="-78"/>
            </a:endParaRPr>
          </a:p>
          <a:p>
            <a:pPr algn="ctr" eaLnBrk="0" hangingPunct="0"/>
            <a:r>
              <a:rPr lang="en-US" sz="1000" dirty="0">
                <a:solidFill>
                  <a:srgbClr val="000000"/>
                </a:solidFill>
                <a:latin typeface="Simplified Arabic" pitchFamily="18" charset="-78"/>
                <a:ea typeface="Times New Roman" pitchFamily="18" charset="0"/>
                <a:cs typeface="Simplified Arabic" pitchFamily="18" charset="-78"/>
              </a:rPr>
              <a:t>Associate research scientist</a:t>
            </a:r>
            <a:endParaRPr lang="en-US" sz="1200" dirty="0">
              <a:latin typeface="Simplified Arabic" pitchFamily="18" charset="-78"/>
              <a:ea typeface="Times New Roman" pitchFamily="18" charset="0"/>
              <a:cs typeface="Simplified Arabic" pitchFamily="18" charset="-78"/>
            </a:endParaRPr>
          </a:p>
          <a:p>
            <a:pPr algn="ctr" eaLnBrk="0" hangingPunct="0"/>
            <a:r>
              <a:rPr lang="en-US" sz="1000" dirty="0">
                <a:solidFill>
                  <a:srgbClr val="000000"/>
                </a:solidFill>
                <a:latin typeface="Simplified Arabic" pitchFamily="18" charset="-78"/>
                <a:ea typeface="Times New Roman" pitchFamily="18" charset="0"/>
                <a:cs typeface="Simplified Arabic" pitchFamily="18" charset="-78"/>
              </a:rPr>
              <a:t>Biotechnology Department</a:t>
            </a:r>
            <a:endParaRPr lang="en-US" sz="1200" dirty="0">
              <a:latin typeface="Simplified Arabic" pitchFamily="18" charset="-78"/>
              <a:ea typeface="Times New Roman" pitchFamily="18" charset="0"/>
              <a:cs typeface="Simplified Arabic" pitchFamily="18" charset="-78"/>
            </a:endParaRPr>
          </a:p>
          <a:p>
            <a:pPr algn="ctr" eaLnBrk="0" hangingPunct="0"/>
            <a:r>
              <a:rPr lang="en-US" sz="1000" dirty="0">
                <a:solidFill>
                  <a:srgbClr val="000000"/>
                </a:solidFill>
                <a:latin typeface="Simplified Arabic" pitchFamily="18" charset="-78"/>
                <a:ea typeface="Times New Roman" pitchFamily="18" charset="0"/>
                <a:cs typeface="Simplified Arabic" pitchFamily="18" charset="-78"/>
              </a:rPr>
              <a:t>Kuwait Institute for Scientific Research</a:t>
            </a:r>
            <a:endParaRPr lang="en-US" sz="1200" dirty="0">
              <a:latin typeface="Simplified Arabic" pitchFamily="18" charset="-78"/>
              <a:ea typeface="Times New Roman" pitchFamily="18" charset="0"/>
              <a:cs typeface="Simplified Arabic" pitchFamily="18" charset="-78"/>
            </a:endParaRPr>
          </a:p>
          <a:p>
            <a:pPr algn="ctr" eaLnBrk="0" hangingPunct="0"/>
            <a:r>
              <a:rPr lang="en-US" sz="1000" dirty="0">
                <a:solidFill>
                  <a:srgbClr val="000000"/>
                </a:solidFill>
                <a:latin typeface="Simplified Arabic" pitchFamily="18" charset="-78"/>
                <a:ea typeface="Times New Roman" pitchFamily="18" charset="0"/>
                <a:cs typeface="Simplified Arabic" pitchFamily="18" charset="-78"/>
              </a:rPr>
              <a:t>Email </a:t>
            </a:r>
            <a:r>
              <a:rPr lang="en-US" sz="1000" dirty="0">
                <a:solidFill>
                  <a:srgbClr val="444444"/>
                </a:solidFill>
                <a:latin typeface="Simplified Arabic" pitchFamily="18" charset="-78"/>
                <a:ea typeface="Times New Roman" pitchFamily="18" charset="0"/>
                <a:cs typeface="Simplified Arabic" pitchFamily="18" charset="-78"/>
                <a:hlinkClick r:id="rId2"/>
              </a:rPr>
              <a:t>mazeedi@hotmail.com</a:t>
            </a:r>
            <a:endParaRPr lang="en-US" sz="1200" dirty="0">
              <a:latin typeface="Simplified Arabic" pitchFamily="18" charset="-78"/>
              <a:ea typeface="Times New Roman" pitchFamily="18" charset="0"/>
              <a:cs typeface="Simplified Arabic" pitchFamily="18" charset="-78"/>
            </a:endParaRPr>
          </a:p>
          <a:p>
            <a:pPr algn="ctr" eaLnBrk="0" hangingPunct="0"/>
            <a:r>
              <a:rPr lang="en-US" sz="1000" dirty="0">
                <a:solidFill>
                  <a:srgbClr val="444444"/>
                </a:solidFill>
                <a:latin typeface="Simplified Arabic" pitchFamily="18" charset="-78"/>
                <a:ea typeface="Times New Roman" pitchFamily="18" charset="0"/>
                <a:cs typeface="Simplified Arabic" pitchFamily="18" charset="-78"/>
                <a:hlinkClick r:id="rId3"/>
              </a:rPr>
              <a:t>http://azkahalal.wordpress.com/</a:t>
            </a:r>
            <a:endParaRPr lang="en-US" sz="1200" dirty="0">
              <a:latin typeface="Simplified Arabic" pitchFamily="18" charset="-78"/>
              <a:ea typeface="Times New Roman" pitchFamily="18" charset="0"/>
              <a:cs typeface="Simplified Arabic" pitchFamily="18" charset="-78"/>
            </a:endParaRPr>
          </a:p>
          <a:p>
            <a:pPr algn="ctr" eaLnBrk="0" hangingPunct="0"/>
            <a:r>
              <a:rPr lang="en-US" sz="1000" dirty="0">
                <a:solidFill>
                  <a:srgbClr val="444444"/>
                </a:solidFill>
                <a:latin typeface="Simplified Arabic" pitchFamily="18" charset="-78"/>
                <a:ea typeface="Times New Roman" pitchFamily="18" charset="0"/>
                <a:cs typeface="Simplified Arabic" pitchFamily="18" charset="-78"/>
              </a:rPr>
              <a:t>Twitter @</a:t>
            </a:r>
            <a:r>
              <a:rPr lang="en-US" sz="1000" dirty="0" err="1">
                <a:solidFill>
                  <a:srgbClr val="444444"/>
                </a:solidFill>
                <a:latin typeface="Simplified Arabic" pitchFamily="18" charset="-78"/>
                <a:ea typeface="Times New Roman" pitchFamily="18" charset="0"/>
                <a:cs typeface="Simplified Arabic" pitchFamily="18" charset="-78"/>
              </a:rPr>
              <a:t>azkahalal</a:t>
            </a:r>
            <a:endParaRPr lang="en-US" sz="1200" dirty="0">
              <a:latin typeface="Simplified Arabic" pitchFamily="18" charset="-78"/>
              <a:ea typeface="Times New Roman" pitchFamily="18" charset="0"/>
              <a:cs typeface="Simplified Arabic" pitchFamily="18" charset="-78"/>
            </a:endParaRPr>
          </a:p>
          <a:p>
            <a:pPr algn="ctr" eaLnBrk="0" hangingPunct="0"/>
            <a:r>
              <a:rPr lang="fr-FR" sz="1000" dirty="0">
                <a:solidFill>
                  <a:srgbClr val="000000"/>
                </a:solidFill>
                <a:latin typeface="Simplified Arabic" pitchFamily="18" charset="-78"/>
                <a:ea typeface="Times New Roman" pitchFamily="18" charset="0"/>
                <a:cs typeface="Simplified Arabic" pitchFamily="18" charset="-78"/>
              </a:rPr>
              <a:t>Mobile: +96597498500</a:t>
            </a:r>
            <a:endParaRPr lang="en-US" sz="1200" dirty="0">
              <a:latin typeface="Simplified Arabic" pitchFamily="18" charset="-78"/>
              <a:ea typeface="Times New Roman" pitchFamily="18" charset="0"/>
              <a:cs typeface="Simplified Arabic" pitchFamily="18" charset="-78"/>
            </a:endParaRPr>
          </a:p>
          <a:p>
            <a:pPr algn="ctr" eaLnBrk="0" hangingPunct="0"/>
            <a:r>
              <a:rPr lang="en-US" sz="1000" dirty="0">
                <a:solidFill>
                  <a:srgbClr val="000000"/>
                </a:solidFill>
                <a:latin typeface="Simplified Arabic" pitchFamily="18" charset="-78"/>
                <a:ea typeface="Times New Roman" pitchFamily="18" charset="0"/>
                <a:cs typeface="Simplified Arabic" pitchFamily="18" charset="-78"/>
              </a:rPr>
              <a:t>Office. tel.: +96524989164</a:t>
            </a:r>
            <a:endParaRPr lang="en-US" sz="1200" dirty="0">
              <a:latin typeface="Simplified Arabic" pitchFamily="18" charset="-78"/>
              <a:ea typeface="Times New Roman" pitchFamily="18" charset="0"/>
              <a:cs typeface="Simplified Arabic" pitchFamily="18" charset="-78"/>
            </a:endParaRPr>
          </a:p>
          <a:p>
            <a:pPr algn="ctr" eaLnBrk="0" hangingPunct="0"/>
            <a:r>
              <a:rPr lang="en-US" sz="1000" dirty="0">
                <a:solidFill>
                  <a:srgbClr val="000000"/>
                </a:solidFill>
                <a:latin typeface="Simplified Arabic" pitchFamily="18" charset="-78"/>
                <a:ea typeface="Times New Roman" pitchFamily="18" charset="0"/>
                <a:cs typeface="Simplified Arabic" pitchFamily="18" charset="-78"/>
              </a:rPr>
              <a:t>Office fax: +96524989069</a:t>
            </a:r>
            <a:endParaRPr lang="en-US" sz="1200" dirty="0">
              <a:latin typeface="Simplified Arabic" pitchFamily="18" charset="-78"/>
              <a:ea typeface="Times New Roman" pitchFamily="18" charset="0"/>
              <a:cs typeface="Simplified Arabic" pitchFamily="18" charset="-7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ChangeArrowheads="1"/>
          </p:cNvSpPr>
          <p:nvPr/>
        </p:nvSpPr>
        <p:spPr bwMode="auto">
          <a:xfrm>
            <a:off x="228600" y="2224108"/>
            <a:ext cx="8534400" cy="738188"/>
          </a:xfrm>
          <a:prstGeom prst="rect">
            <a:avLst/>
          </a:prstGeom>
          <a:solidFill>
            <a:srgbClr val="00B0F0"/>
          </a:solidFill>
          <a:ln w="9525">
            <a:noFill/>
            <a:miter lim="800000"/>
            <a:headEnd/>
            <a:tailEnd/>
          </a:ln>
        </p:spPr>
        <p:txBody>
          <a:bodyPr>
            <a:spAutoFit/>
          </a:bodyPr>
          <a:lstStyle/>
          <a:p>
            <a:pPr marL="342900" indent="-342900" algn="just">
              <a:lnSpc>
                <a:spcPct val="150000"/>
              </a:lnSpc>
              <a:spcBef>
                <a:spcPts val="600"/>
              </a:spcBef>
            </a:pPr>
            <a:r>
              <a:rPr lang="en-US" sz="2800" b="0">
                <a:solidFill>
                  <a:schemeClr val="bg1"/>
                </a:solidFill>
                <a:latin typeface="Calibri" pitchFamily="34" charset="0"/>
              </a:rPr>
              <a:t>What's proven that</a:t>
            </a:r>
            <a:endParaRPr lang="en-US" sz="2800">
              <a:solidFill>
                <a:schemeClr val="bg1"/>
              </a:solidFill>
              <a:latin typeface="Calibri" pitchFamily="34" charset="0"/>
            </a:endParaRPr>
          </a:p>
        </p:txBody>
      </p:sp>
      <p:sp>
        <p:nvSpPr>
          <p:cNvPr id="16" name="Rectangle 10"/>
          <p:cNvSpPr>
            <a:spLocks noChangeArrowheads="1"/>
          </p:cNvSpPr>
          <p:nvPr/>
        </p:nvSpPr>
        <p:spPr bwMode="auto">
          <a:xfrm>
            <a:off x="76200" y="5957908"/>
            <a:ext cx="8001000" cy="400050"/>
          </a:xfrm>
          <a:prstGeom prst="rect">
            <a:avLst/>
          </a:prstGeom>
          <a:noFill/>
          <a:ln w="9525">
            <a:noFill/>
            <a:miter lim="800000"/>
            <a:headEnd/>
            <a:tailEnd/>
          </a:ln>
        </p:spPr>
        <p:txBody>
          <a:bodyPr>
            <a:spAutoFit/>
          </a:bodyPr>
          <a:lstStyle/>
          <a:p>
            <a:r>
              <a:rPr lang="ar-KW" sz="2000" b="0">
                <a:latin typeface="Calibri" pitchFamily="34" charset="0"/>
                <a:cs typeface="Times New Roman" pitchFamily="18" charset="0"/>
              </a:rPr>
              <a:t>* </a:t>
            </a:r>
            <a:r>
              <a:rPr lang="en-US" sz="2000" b="0">
                <a:latin typeface="Calibri" pitchFamily="34" charset="0"/>
              </a:rPr>
              <a:t>http://www.christienmeindertsma.com/index.php?/books/pig-05049/</a:t>
            </a:r>
          </a:p>
        </p:txBody>
      </p:sp>
      <p:sp>
        <p:nvSpPr>
          <p:cNvPr id="17" name="Text Box 2"/>
          <p:cNvSpPr txBox="1">
            <a:spLocks noChangeArrowheads="1"/>
          </p:cNvSpPr>
          <p:nvPr/>
        </p:nvSpPr>
        <p:spPr bwMode="auto">
          <a:xfrm>
            <a:off x="152400" y="152400"/>
            <a:ext cx="8458200" cy="2032000"/>
          </a:xfrm>
          <a:prstGeom prst="rect">
            <a:avLst/>
          </a:prstGeom>
          <a:noFill/>
          <a:ln w="9525">
            <a:noFill/>
            <a:miter lim="800000"/>
            <a:headEnd/>
            <a:tailEnd/>
          </a:ln>
        </p:spPr>
        <p:txBody>
          <a:bodyPr>
            <a:spAutoFit/>
          </a:bodyPr>
          <a:lstStyle/>
          <a:p>
            <a:pPr algn="just">
              <a:lnSpc>
                <a:spcPct val="150000"/>
              </a:lnSpc>
              <a:spcBef>
                <a:spcPts val="600"/>
              </a:spcBef>
              <a:buClr>
                <a:srgbClr val="FF0000"/>
              </a:buClr>
              <a:buSzPct val="60000"/>
            </a:pPr>
            <a:r>
              <a:rPr lang="en-US" sz="2800" b="0">
                <a:latin typeface="Calibri" pitchFamily="34" charset="0"/>
              </a:rPr>
              <a:t>Many food products that we may use on a daily basis in our contemporary world are manufactured from by-products of a pig.</a:t>
            </a:r>
            <a:endParaRPr lang="arn-CL" sz="2800" b="0">
              <a:solidFill>
                <a:srgbClr val="FF0000"/>
              </a:solidFill>
              <a:latin typeface="Calibri" pitchFamily="34" charset="0"/>
            </a:endParaRPr>
          </a:p>
        </p:txBody>
      </p:sp>
      <p:pic>
        <p:nvPicPr>
          <p:cNvPr id="18" name="Picture 2"/>
          <p:cNvPicPr>
            <a:picLocks noChangeAspect="1" noChangeArrowheads="1"/>
          </p:cNvPicPr>
          <p:nvPr/>
        </p:nvPicPr>
        <p:blipFill>
          <a:blip r:embed="rId2"/>
          <a:srcRect/>
          <a:stretch>
            <a:fillRect/>
          </a:stretch>
        </p:blipFill>
        <p:spPr bwMode="auto">
          <a:xfrm>
            <a:off x="6096000" y="4357708"/>
            <a:ext cx="2089150" cy="1609725"/>
          </a:xfrm>
          <a:prstGeom prst="rect">
            <a:avLst/>
          </a:prstGeom>
          <a:noFill/>
          <a:ln w="9525">
            <a:noFill/>
            <a:miter lim="800000"/>
            <a:headEnd/>
            <a:tailEnd/>
          </a:ln>
        </p:spPr>
      </p:pic>
      <p:sp>
        <p:nvSpPr>
          <p:cNvPr id="19" name="Rectangle 5"/>
          <p:cNvSpPr>
            <a:spLocks noChangeArrowheads="1"/>
          </p:cNvSpPr>
          <p:nvPr/>
        </p:nvSpPr>
        <p:spPr bwMode="auto">
          <a:xfrm>
            <a:off x="228600" y="2978171"/>
            <a:ext cx="8534400" cy="3124200"/>
          </a:xfrm>
          <a:prstGeom prst="rect">
            <a:avLst/>
          </a:prstGeom>
          <a:noFill/>
          <a:ln w="9525">
            <a:noFill/>
            <a:miter lim="800000"/>
            <a:headEnd/>
            <a:tailEnd/>
          </a:ln>
        </p:spPr>
        <p:txBody>
          <a:bodyPr>
            <a:spAutoFit/>
          </a:bodyPr>
          <a:lstStyle/>
          <a:p>
            <a:pPr marL="342900" indent="-342900" algn="just">
              <a:lnSpc>
                <a:spcPct val="200000"/>
              </a:lnSpc>
              <a:spcBef>
                <a:spcPts val="600"/>
              </a:spcBef>
            </a:pPr>
            <a:r>
              <a:rPr lang="en-US" sz="2800" b="0">
                <a:latin typeface="Calibri" pitchFamily="34" charset="0"/>
              </a:rPr>
              <a:t>Is the book of Christien Meindertsma from the Netherlands entitled: </a:t>
            </a:r>
          </a:p>
          <a:p>
            <a:pPr marL="342900" indent="-342900" algn="just">
              <a:lnSpc>
                <a:spcPct val="200000"/>
              </a:lnSpc>
              <a:spcBef>
                <a:spcPts val="600"/>
              </a:spcBef>
            </a:pPr>
            <a:r>
              <a:rPr lang="en-US" sz="4000" b="0">
                <a:solidFill>
                  <a:srgbClr val="0070C0"/>
                </a:solidFill>
                <a:latin typeface="Calibri" pitchFamily="34" charset="0"/>
              </a:rPr>
              <a:t>					</a:t>
            </a:r>
            <a:r>
              <a:rPr lang="en-US" sz="4000">
                <a:solidFill>
                  <a:srgbClr val="0070C0"/>
                </a:solidFill>
                <a:latin typeface="Calibri" pitchFamily="34" charset="0"/>
              </a:rPr>
              <a:t>Pig 05049</a:t>
            </a:r>
          </a:p>
        </p:txBody>
      </p:sp>
      <p:sp>
        <p:nvSpPr>
          <p:cNvPr id="20" name="Rectangle 19"/>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a:spLocks noChangeArrowheads="1"/>
          </p:cNvSpPr>
          <p:nvPr/>
        </p:nvSpPr>
        <p:spPr bwMode="auto">
          <a:xfrm>
            <a:off x="304800" y="2286000"/>
            <a:ext cx="8382000" cy="3759200"/>
          </a:xfrm>
          <a:prstGeom prst="rect">
            <a:avLst/>
          </a:prstGeom>
          <a:noFill/>
          <a:ln w="9525">
            <a:noFill/>
            <a:miter lim="800000"/>
            <a:headEnd/>
            <a:tailEnd/>
          </a:ln>
        </p:spPr>
        <p:txBody>
          <a:bodyPr>
            <a:spAutoFit/>
          </a:bodyPr>
          <a:lstStyle/>
          <a:p>
            <a:pPr algn="ctr" rtl="1">
              <a:lnSpc>
                <a:spcPct val="200000"/>
              </a:lnSpc>
            </a:pPr>
            <a:r>
              <a:rPr lang="ar-KW" sz="6000">
                <a:solidFill>
                  <a:srgbClr val="00B0F0"/>
                </a:solidFill>
                <a:latin typeface="Calibri" pitchFamily="34" charset="0"/>
                <a:cs typeface="Simplified Arabic" pitchFamily="18" charset="-78"/>
              </a:rPr>
              <a:t>185 </a:t>
            </a:r>
          </a:p>
          <a:p>
            <a:pPr algn="ctr">
              <a:lnSpc>
                <a:spcPct val="200000"/>
              </a:lnSpc>
            </a:pPr>
            <a:r>
              <a:rPr lang="en-US" sz="3200" b="0">
                <a:latin typeface="Calibri" pitchFamily="34" charset="0"/>
              </a:rPr>
              <a:t>Different products that are manufactured from pig by products.</a:t>
            </a:r>
          </a:p>
        </p:txBody>
      </p:sp>
      <p:sp>
        <p:nvSpPr>
          <p:cNvPr id="12" name="Rectangle 5"/>
          <p:cNvSpPr>
            <a:spLocks noChangeArrowheads="1"/>
          </p:cNvSpPr>
          <p:nvPr/>
        </p:nvSpPr>
        <p:spPr bwMode="auto">
          <a:xfrm>
            <a:off x="0" y="0"/>
            <a:ext cx="9144000" cy="1493358"/>
          </a:xfrm>
          <a:prstGeom prst="rect">
            <a:avLst/>
          </a:prstGeom>
          <a:solidFill>
            <a:srgbClr val="00B0F0"/>
          </a:solidFill>
          <a:ln w="9525">
            <a:noFill/>
            <a:miter lim="800000"/>
            <a:headEnd/>
            <a:tailEnd/>
          </a:ln>
        </p:spPr>
        <p:txBody>
          <a:bodyPr>
            <a:spAutoFit/>
          </a:bodyPr>
          <a:lstStyle/>
          <a:p>
            <a:pPr algn="ctr">
              <a:lnSpc>
                <a:spcPct val="150000"/>
              </a:lnSpc>
              <a:spcBef>
                <a:spcPts val="600"/>
              </a:spcBef>
            </a:pPr>
            <a:r>
              <a:rPr lang="en-US" sz="3200" b="0" dirty="0">
                <a:solidFill>
                  <a:schemeClr val="bg1"/>
                </a:solidFill>
                <a:latin typeface="Calibri" pitchFamily="34" charset="0"/>
              </a:rPr>
              <a:t>Christine discovered after three years of research on products made of pig parts that there 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6"/>
          <p:cNvSpPr>
            <a:spLocks noChangeArrowheads="1"/>
          </p:cNvSpPr>
          <p:nvPr/>
        </p:nvSpPr>
        <p:spPr bwMode="auto">
          <a:xfrm>
            <a:off x="0" y="0"/>
            <a:ext cx="9144000" cy="2308225"/>
          </a:xfrm>
          <a:prstGeom prst="rect">
            <a:avLst/>
          </a:prstGeom>
          <a:solidFill>
            <a:srgbClr val="00B0F0"/>
          </a:solidFill>
          <a:ln w="9525">
            <a:noFill/>
            <a:miter lim="800000"/>
            <a:headEnd/>
            <a:tailEnd/>
          </a:ln>
        </p:spPr>
        <p:txBody>
          <a:bodyPr>
            <a:spAutoFit/>
          </a:bodyPr>
          <a:lstStyle/>
          <a:p>
            <a:pPr algn="ctr">
              <a:lnSpc>
                <a:spcPct val="150000"/>
              </a:lnSpc>
              <a:spcBef>
                <a:spcPts val="600"/>
              </a:spcBef>
            </a:pPr>
            <a:r>
              <a:rPr lang="en-US" sz="3200" b="0" dirty="0">
                <a:solidFill>
                  <a:schemeClr val="bg1"/>
                </a:solidFill>
                <a:latin typeface="Calibri" pitchFamily="34" charset="0"/>
              </a:rPr>
              <a:t>Some of Christine’s unexpected search on pig’s by products that enters manufactured products are the following:</a:t>
            </a:r>
          </a:p>
        </p:txBody>
      </p:sp>
      <p:sp>
        <p:nvSpPr>
          <p:cNvPr id="9" name="Rectangle 8"/>
          <p:cNvSpPr>
            <a:spLocks noChangeArrowheads="1"/>
          </p:cNvSpPr>
          <p:nvPr/>
        </p:nvSpPr>
        <p:spPr bwMode="auto">
          <a:xfrm>
            <a:off x="228600" y="2451100"/>
            <a:ext cx="8610600" cy="3786188"/>
          </a:xfrm>
          <a:prstGeom prst="rect">
            <a:avLst/>
          </a:prstGeom>
          <a:noFill/>
          <a:ln w="9525">
            <a:noFill/>
            <a:miter lim="800000"/>
            <a:headEnd/>
            <a:tailEnd/>
          </a:ln>
        </p:spPr>
        <p:txBody>
          <a:bodyPr>
            <a:spAutoFit/>
          </a:bodyPr>
          <a:lstStyle/>
          <a:p>
            <a:pPr algn="just">
              <a:lnSpc>
                <a:spcPct val="150000"/>
              </a:lnSpc>
              <a:spcBef>
                <a:spcPts val="600"/>
              </a:spcBef>
            </a:pPr>
            <a:r>
              <a:rPr lang="en-US" sz="3200" b="0">
                <a:latin typeface="Calibri" pitchFamily="34" charset="0"/>
              </a:rPr>
              <a:t>Some types of: bullets, drugs, photographic photocopy papers, heart valves, brakes, chewing gum, porcelain, cosmetics, cigarettes, hair smoothing, antiperspirant deodorant, and even biodiesel was not spared from the pig.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4"/>
          <p:cNvSpPr>
            <a:spLocks noChangeArrowheads="1"/>
          </p:cNvSpPr>
          <p:nvPr/>
        </p:nvSpPr>
        <p:spPr bwMode="auto">
          <a:xfrm>
            <a:off x="304800" y="304800"/>
            <a:ext cx="8382000" cy="2308225"/>
          </a:xfrm>
          <a:prstGeom prst="rect">
            <a:avLst/>
          </a:prstGeom>
          <a:noFill/>
          <a:ln w="9525">
            <a:noFill/>
            <a:miter lim="800000"/>
            <a:headEnd/>
            <a:tailEnd/>
          </a:ln>
        </p:spPr>
        <p:txBody>
          <a:bodyPr>
            <a:spAutoFit/>
          </a:bodyPr>
          <a:lstStyle/>
          <a:p>
            <a:pPr algn="just" fontAlgn="t">
              <a:lnSpc>
                <a:spcPct val="150000"/>
              </a:lnSpc>
            </a:pPr>
            <a:r>
              <a:rPr lang="en-US" sz="3200" b="0">
                <a:latin typeface="Calibri" pitchFamily="34" charset="0"/>
              </a:rPr>
              <a:t>Christine said: If you are a Muslim or Vegans you still consume many products made ​​from pork, which include the following parts:</a:t>
            </a:r>
          </a:p>
        </p:txBody>
      </p:sp>
      <p:sp>
        <p:nvSpPr>
          <p:cNvPr id="11" name="Text Box 5"/>
          <p:cNvSpPr txBox="1">
            <a:spLocks noChangeArrowheads="1"/>
          </p:cNvSpPr>
          <p:nvPr/>
        </p:nvSpPr>
        <p:spPr bwMode="auto">
          <a:xfrm>
            <a:off x="1643042" y="3138502"/>
            <a:ext cx="5791200" cy="830263"/>
          </a:xfrm>
          <a:prstGeom prst="rect">
            <a:avLst/>
          </a:prstGeom>
          <a:solidFill>
            <a:srgbClr val="00B050"/>
          </a:solidFill>
          <a:ln w="9525">
            <a:noFill/>
            <a:miter lim="800000"/>
            <a:headEnd/>
            <a:tailEnd/>
          </a:ln>
        </p:spPr>
        <p:txBody>
          <a:bodyPr>
            <a:spAutoFit/>
          </a:bodyPr>
          <a:lstStyle/>
          <a:p>
            <a:pPr marL="742950" indent="-742950" algn="just">
              <a:lnSpc>
                <a:spcPct val="150000"/>
              </a:lnSpc>
              <a:buFont typeface="Arial" charset="0"/>
              <a:buAutoNum type="arabicPeriod"/>
            </a:pPr>
            <a:r>
              <a:rPr lang="en-US" sz="3200" b="0">
                <a:solidFill>
                  <a:schemeClr val="bg1"/>
                </a:solidFill>
                <a:latin typeface="Calibri" pitchFamily="34" charset="0"/>
              </a:rPr>
              <a:t>skin, bones </a:t>
            </a:r>
            <a:endParaRPr lang="ar-KW" sz="3200" b="0">
              <a:solidFill>
                <a:schemeClr val="bg1"/>
              </a:solidFill>
              <a:latin typeface="Calibri" pitchFamily="34" charset="0"/>
              <a:cs typeface="Times New Roman" pitchFamily="18" charset="0"/>
            </a:endParaRPr>
          </a:p>
        </p:txBody>
      </p:sp>
      <p:sp>
        <p:nvSpPr>
          <p:cNvPr id="12" name="Text Box 5"/>
          <p:cNvSpPr txBox="1">
            <a:spLocks noChangeArrowheads="1"/>
          </p:cNvSpPr>
          <p:nvPr/>
        </p:nvSpPr>
        <p:spPr bwMode="auto">
          <a:xfrm>
            <a:off x="1643042" y="4670440"/>
            <a:ext cx="5791200" cy="830262"/>
          </a:xfrm>
          <a:prstGeom prst="rect">
            <a:avLst/>
          </a:prstGeom>
          <a:solidFill>
            <a:srgbClr val="C00000"/>
          </a:solidFill>
          <a:ln w="9525">
            <a:noFill/>
            <a:miter lim="800000"/>
            <a:headEnd/>
            <a:tailEnd/>
          </a:ln>
        </p:spPr>
        <p:txBody>
          <a:bodyPr>
            <a:spAutoFit/>
          </a:bodyPr>
          <a:lstStyle/>
          <a:p>
            <a:pPr marL="742950" indent="-742950" algn="just">
              <a:lnSpc>
                <a:spcPct val="150000"/>
              </a:lnSpc>
            </a:pPr>
            <a:r>
              <a:rPr lang="en-US" sz="3200" b="0">
                <a:solidFill>
                  <a:schemeClr val="bg1"/>
                </a:solidFill>
                <a:latin typeface="Calibri" pitchFamily="34" charset="0"/>
              </a:rPr>
              <a:t>3. blood, fat, and other parts of i</a:t>
            </a:r>
            <a:endParaRPr lang="ar-KW" sz="3200">
              <a:solidFill>
                <a:schemeClr val="bg1"/>
              </a:solidFill>
              <a:latin typeface="Calibri" pitchFamily="34" charset="0"/>
              <a:cs typeface="Simplified Arabic" pitchFamily="18" charset="-78"/>
            </a:endParaRPr>
          </a:p>
        </p:txBody>
      </p:sp>
      <p:sp>
        <p:nvSpPr>
          <p:cNvPr id="13" name="Text Box 5"/>
          <p:cNvSpPr txBox="1">
            <a:spLocks noChangeArrowheads="1"/>
          </p:cNvSpPr>
          <p:nvPr/>
        </p:nvSpPr>
        <p:spPr bwMode="auto">
          <a:xfrm>
            <a:off x="1643042" y="3908440"/>
            <a:ext cx="5791200" cy="830262"/>
          </a:xfrm>
          <a:prstGeom prst="rect">
            <a:avLst/>
          </a:prstGeom>
          <a:solidFill>
            <a:srgbClr val="0070C0"/>
          </a:solidFill>
          <a:ln w="9525">
            <a:noFill/>
            <a:miter lim="800000"/>
            <a:headEnd/>
            <a:tailEnd/>
          </a:ln>
        </p:spPr>
        <p:txBody>
          <a:bodyPr>
            <a:spAutoFit/>
          </a:bodyPr>
          <a:lstStyle/>
          <a:p>
            <a:pPr marL="742950" indent="-742950" algn="just">
              <a:lnSpc>
                <a:spcPct val="150000"/>
              </a:lnSpc>
            </a:pPr>
            <a:r>
              <a:rPr lang="en-US" sz="3200" b="0">
                <a:solidFill>
                  <a:schemeClr val="bg1"/>
                </a:solidFill>
                <a:latin typeface="Calibri" pitchFamily="34" charset="0"/>
              </a:rPr>
              <a:t>2. flesh and internal organs </a:t>
            </a:r>
            <a:r>
              <a:rPr lang="ar-KW" sz="3200">
                <a:solidFill>
                  <a:schemeClr val="bg1"/>
                </a:solidFill>
                <a:latin typeface="Calibri" pitchFamily="34" charset="0"/>
                <a:cs typeface="Simplified Arabic" pitchFamily="18" charset="-78"/>
              </a:rPr>
              <a:t>&lt;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4"/>
          <p:cNvSpPr>
            <a:spLocks noChangeArrowheads="1"/>
          </p:cNvSpPr>
          <p:nvPr/>
        </p:nvSpPr>
        <p:spPr bwMode="auto">
          <a:xfrm>
            <a:off x="228600" y="1946278"/>
            <a:ext cx="8382000" cy="1911350"/>
          </a:xfrm>
          <a:prstGeom prst="rect">
            <a:avLst/>
          </a:prstGeom>
          <a:noFill/>
          <a:ln w="9525">
            <a:noFill/>
            <a:miter lim="800000"/>
            <a:headEnd/>
            <a:tailEnd/>
          </a:ln>
        </p:spPr>
        <p:txBody>
          <a:bodyPr>
            <a:spAutoFit/>
          </a:bodyPr>
          <a:lstStyle/>
          <a:p>
            <a:pPr algn="ctr">
              <a:lnSpc>
                <a:spcPct val="200000"/>
              </a:lnSpc>
              <a:spcBef>
                <a:spcPts val="600"/>
              </a:spcBef>
            </a:pPr>
            <a:r>
              <a:rPr lang="en-US" sz="3200" b="0">
                <a:latin typeface="Calibri" pitchFamily="34" charset="0"/>
              </a:rPr>
              <a:t>Christine then divided pig’s parts into sections based on their uses, and this is what she got: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نتيجة بحث الصور عن ‪pig by products‬‏"/>
          <p:cNvPicPr>
            <a:picLocks noChangeAspect="1" noChangeArrowheads="1"/>
          </p:cNvPicPr>
          <p:nvPr/>
        </p:nvPicPr>
        <p:blipFill>
          <a:blip r:embed="rId2"/>
          <a:srcRect/>
          <a:stretch>
            <a:fillRect/>
          </a:stretch>
        </p:blipFill>
        <p:spPr bwMode="auto">
          <a:xfrm>
            <a:off x="-38100" y="0"/>
            <a:ext cx="9182100" cy="68580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0" name="Title 1"/>
          <p:cNvSpPr>
            <a:spLocks noGrp="1"/>
          </p:cNvSpPr>
          <p:nvPr>
            <p:ph type="title"/>
          </p:nvPr>
        </p:nvSpPr>
        <p:spPr>
          <a:xfrm>
            <a:off x="457200" y="142852"/>
            <a:ext cx="8229600" cy="720000"/>
          </a:xfrm>
        </p:spPr>
        <p:txBody>
          <a:bodyPr>
            <a:noAutofit/>
          </a:bodyPr>
          <a:lstStyle/>
          <a:p>
            <a:pPr>
              <a:lnSpc>
                <a:spcPct val="150000"/>
              </a:lnSpc>
              <a:defRPr/>
            </a:pPr>
            <a:r>
              <a:rPr lang="en-US" sz="2000" b="1" dirty="0" smtClean="0">
                <a:solidFill>
                  <a:schemeClr val="tx1">
                    <a:lumMod val="75000"/>
                    <a:lumOff val="25000"/>
                  </a:schemeClr>
                </a:solidFill>
                <a:latin typeface="Calibri" pitchFamily="34" charset="0"/>
                <a:cs typeface="Calibri" pitchFamily="34" charset="0"/>
              </a:rPr>
              <a:t>Critical components of religious nature in food and non-food products are:</a:t>
            </a:r>
            <a:endParaRPr lang="en-US" sz="2000" b="1" dirty="0">
              <a:solidFill>
                <a:schemeClr val="tx1">
                  <a:lumMod val="75000"/>
                  <a:lumOff val="25000"/>
                </a:schemeClr>
              </a:solidFill>
              <a:latin typeface="Calibri" pitchFamily="34" charset="0"/>
              <a:cs typeface="Calibri" pitchFamily="34" charset="0"/>
            </a:endParaRPr>
          </a:p>
        </p:txBody>
      </p:sp>
      <p:sp>
        <p:nvSpPr>
          <p:cNvPr id="11" name="Rectangle 10"/>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40" name="Rectangle 39"/>
          <p:cNvSpPr>
            <a:spLocks noChangeArrowheads="1"/>
          </p:cNvSpPr>
          <p:nvPr/>
        </p:nvSpPr>
        <p:spPr bwMode="auto">
          <a:xfrm>
            <a:off x="0" y="1103170"/>
            <a:ext cx="9144000" cy="1754326"/>
          </a:xfrm>
          <a:prstGeom prst="rect">
            <a:avLst/>
          </a:prstGeom>
          <a:solidFill>
            <a:srgbClr val="C00000"/>
          </a:solidFill>
          <a:ln>
            <a:noFill/>
          </a:ln>
          <a:extLst/>
        </p:spPr>
        <p:style>
          <a:lnRef idx="1">
            <a:schemeClr val="accent5"/>
          </a:lnRef>
          <a:fillRef idx="3">
            <a:schemeClr val="accent5"/>
          </a:fillRef>
          <a:effectRef idx="2">
            <a:schemeClr val="accent5"/>
          </a:effectRef>
          <a:fontRef idx="minor">
            <a:schemeClr val="lt1"/>
          </a:fontRef>
        </p:style>
        <p:txBody>
          <a:bodyPr>
            <a:spAutoFit/>
          </a:bodyPr>
          <a:lstStyle/>
          <a:p>
            <a:pPr marL="971550" lvl="1" indent="-514350" algn="just">
              <a:lnSpc>
                <a:spcPct val="150000"/>
              </a:lnSpc>
              <a:spcBef>
                <a:spcPts val="0"/>
              </a:spcBef>
              <a:buFont typeface="+mj-lt"/>
              <a:buAutoNum type="alphaUcPeriod"/>
              <a:defRPr/>
            </a:pPr>
            <a:r>
              <a:rPr lang="en-US" sz="2400" b="0" dirty="0">
                <a:latin typeface="Calibri" pitchFamily="34" charset="0"/>
                <a:cs typeface="Calibri" pitchFamily="34" charset="0"/>
              </a:rPr>
              <a:t>Alcohol</a:t>
            </a:r>
          </a:p>
          <a:p>
            <a:pPr marL="971550" lvl="1" indent="-514350" algn="just">
              <a:lnSpc>
                <a:spcPct val="150000"/>
              </a:lnSpc>
              <a:spcBef>
                <a:spcPts val="0"/>
              </a:spcBef>
              <a:buFont typeface="+mj-lt"/>
              <a:buAutoNum type="alphaUcPeriod"/>
              <a:defRPr/>
            </a:pPr>
            <a:r>
              <a:rPr lang="en-US" sz="2400" b="0" dirty="0">
                <a:latin typeface="Calibri" pitchFamily="34" charset="0"/>
                <a:cs typeface="Calibri" pitchFamily="34" charset="0"/>
              </a:rPr>
              <a:t> Najis materials (dead, insects, urine, substances)</a:t>
            </a:r>
          </a:p>
          <a:p>
            <a:pPr marL="971550" lvl="1" indent="-514350" algn="just">
              <a:lnSpc>
                <a:spcPct val="150000"/>
              </a:lnSpc>
              <a:spcBef>
                <a:spcPts val="0"/>
              </a:spcBef>
              <a:buFont typeface="+mj-lt"/>
              <a:buAutoNum type="alphaUcPeriod"/>
              <a:defRPr/>
            </a:pPr>
            <a:r>
              <a:rPr lang="en-US" sz="2400" b="0" dirty="0">
                <a:latin typeface="Calibri" pitchFamily="34" charset="0"/>
                <a:cs typeface="Calibri" pitchFamily="34" charset="0"/>
              </a:rPr>
              <a:t> Ingredients of animal origin such as:</a:t>
            </a:r>
            <a:endParaRPr lang="ar-KW" sz="2400" b="0" dirty="0">
              <a:latin typeface="Calibri" pitchFamily="34" charset="0"/>
              <a:cs typeface="Simplified Arabic" pitchFamily="18" charset="-78"/>
            </a:endParaRPr>
          </a:p>
        </p:txBody>
      </p:sp>
      <p:sp>
        <p:nvSpPr>
          <p:cNvPr id="41" name="Rectangle 40"/>
          <p:cNvSpPr>
            <a:spLocks noChangeArrowheads="1"/>
          </p:cNvSpPr>
          <p:nvPr/>
        </p:nvSpPr>
        <p:spPr bwMode="auto">
          <a:xfrm>
            <a:off x="0" y="2826024"/>
            <a:ext cx="9144000" cy="4032000"/>
          </a:xfrm>
          <a:prstGeom prst="rect">
            <a:avLst/>
          </a:prstGeom>
          <a:solidFill>
            <a:srgbClr val="FFC000"/>
          </a:solidFill>
          <a:ln>
            <a:noFill/>
          </a:ln>
          <a:extLst/>
        </p:spPr>
        <p:style>
          <a:lnRef idx="1">
            <a:schemeClr val="accent5"/>
          </a:lnRef>
          <a:fillRef idx="3">
            <a:schemeClr val="accent5"/>
          </a:fillRef>
          <a:effectRef idx="2">
            <a:schemeClr val="accent5"/>
          </a:effectRef>
          <a:fontRef idx="minor">
            <a:schemeClr val="lt1"/>
          </a:fontRef>
        </p:style>
        <p:txBody>
          <a:bodyPr>
            <a:spAutoFit/>
          </a:bodyPr>
          <a:lstStyle/>
          <a:p>
            <a:pPr marL="971550" lvl="1" indent="-514350" algn="just">
              <a:spcBef>
                <a:spcPts val="600"/>
              </a:spcBef>
              <a:buFont typeface="Calibri" pitchFamily="34" charset="0"/>
              <a:buAutoNum type="arabicPeriod"/>
              <a:defRPr/>
            </a:pPr>
            <a:r>
              <a:rPr lang="en-US" sz="2400" b="0" dirty="0">
                <a:latin typeface="Calibri" pitchFamily="34" charset="0"/>
                <a:cs typeface="Calibri" pitchFamily="34" charset="0"/>
              </a:rPr>
              <a:t>Animal tissues (Flesh, bone, skin)</a:t>
            </a:r>
          </a:p>
          <a:p>
            <a:pPr marL="971550" lvl="1" indent="-514350" algn="just">
              <a:spcBef>
                <a:spcPts val="600"/>
              </a:spcBef>
              <a:buFont typeface="Calibri" pitchFamily="34" charset="0"/>
              <a:buAutoNum type="arabicPeriod"/>
              <a:defRPr/>
            </a:pPr>
            <a:r>
              <a:rPr lang="en-US" sz="2400" b="0" dirty="0">
                <a:latin typeface="Calibri" pitchFamily="34" charset="0"/>
                <a:cs typeface="Calibri" pitchFamily="34" charset="0"/>
              </a:rPr>
              <a:t>Plasma (blood)</a:t>
            </a:r>
          </a:p>
          <a:p>
            <a:pPr marL="971550" lvl="1" indent="-514350" algn="just">
              <a:spcBef>
                <a:spcPts val="600"/>
              </a:spcBef>
              <a:buFont typeface="Calibri" pitchFamily="34" charset="0"/>
              <a:buAutoNum type="arabicPeriod"/>
              <a:defRPr/>
            </a:pPr>
            <a:r>
              <a:rPr lang="en-US" sz="2400" b="0" dirty="0">
                <a:latin typeface="Calibri" pitchFamily="34" charset="0"/>
                <a:cs typeface="Calibri" pitchFamily="34" charset="0"/>
              </a:rPr>
              <a:t>Gelatin</a:t>
            </a:r>
          </a:p>
          <a:p>
            <a:pPr marL="971550" lvl="1" indent="-514350" algn="just">
              <a:spcBef>
                <a:spcPts val="600"/>
              </a:spcBef>
              <a:buFont typeface="Calibri" pitchFamily="34" charset="0"/>
              <a:buAutoNum type="arabicPeriod"/>
              <a:defRPr/>
            </a:pPr>
            <a:r>
              <a:rPr lang="en-US" sz="2400" b="0" dirty="0">
                <a:latin typeface="Calibri" pitchFamily="34" charset="0"/>
                <a:cs typeface="Calibri" pitchFamily="34" charset="0"/>
              </a:rPr>
              <a:t>Fat</a:t>
            </a:r>
          </a:p>
          <a:p>
            <a:pPr marL="971550" lvl="1" indent="-514350" algn="just">
              <a:spcBef>
                <a:spcPts val="600"/>
              </a:spcBef>
              <a:buFont typeface="Calibri" pitchFamily="34" charset="0"/>
              <a:buAutoNum type="arabicPeriod"/>
              <a:defRPr/>
            </a:pPr>
            <a:r>
              <a:rPr lang="en-US" sz="2400" b="0" dirty="0">
                <a:latin typeface="Calibri" pitchFamily="34" charset="0"/>
                <a:cs typeface="Calibri" pitchFamily="34" charset="0"/>
              </a:rPr>
              <a:t>Glycerin</a:t>
            </a:r>
          </a:p>
          <a:p>
            <a:pPr marL="971550" lvl="1" indent="-514350" algn="just">
              <a:spcBef>
                <a:spcPts val="600"/>
              </a:spcBef>
              <a:buFont typeface="Calibri" pitchFamily="34" charset="0"/>
              <a:buAutoNum type="arabicPeriod"/>
              <a:defRPr/>
            </a:pPr>
            <a:r>
              <a:rPr lang="en-US" sz="2400" b="0" dirty="0">
                <a:latin typeface="Calibri" pitchFamily="34" charset="0"/>
                <a:cs typeface="Calibri" pitchFamily="34" charset="0"/>
              </a:rPr>
              <a:t>Fatty acids</a:t>
            </a:r>
          </a:p>
          <a:p>
            <a:pPr marL="971550" lvl="1" indent="-514350" algn="just">
              <a:spcBef>
                <a:spcPts val="600"/>
              </a:spcBef>
              <a:buFont typeface="Calibri" pitchFamily="34" charset="0"/>
              <a:buAutoNum type="arabicPeriod"/>
              <a:defRPr/>
            </a:pPr>
            <a:r>
              <a:rPr lang="en-US" sz="2400" b="0" dirty="0">
                <a:latin typeface="Calibri" pitchFamily="34" charset="0"/>
                <a:cs typeface="Calibri" pitchFamily="34" charset="0"/>
              </a:rPr>
              <a:t>Amino acids</a:t>
            </a:r>
          </a:p>
          <a:p>
            <a:pPr marL="971550" lvl="1" indent="-514350" algn="just">
              <a:spcBef>
                <a:spcPts val="600"/>
              </a:spcBef>
              <a:buFont typeface="Calibri" pitchFamily="34" charset="0"/>
              <a:buAutoNum type="arabicPeriod"/>
              <a:defRPr/>
            </a:pPr>
            <a:r>
              <a:rPr lang="en-US" sz="2200" b="0" dirty="0">
                <a:latin typeface="Calibri" pitchFamily="34" charset="0"/>
                <a:cs typeface="Calibri" pitchFamily="34" charset="0"/>
              </a:rPr>
              <a:t>Enzymes (Rennet in cheese, media used in microbial cultures)</a:t>
            </a:r>
          </a:p>
          <a:p>
            <a:pPr marL="971550" lvl="1" indent="-514350" algn="just">
              <a:spcBef>
                <a:spcPts val="600"/>
              </a:spcBef>
              <a:buFont typeface="Calibri" pitchFamily="34" charset="0"/>
              <a:buAutoNum type="arabicPeriod"/>
              <a:defRPr/>
            </a:pPr>
            <a:r>
              <a:rPr lang="en-US" sz="2400" b="0" dirty="0">
                <a:latin typeface="Calibri" pitchFamily="34" charset="0"/>
                <a:cs typeface="Calibri" pitchFamily="34" charset="0"/>
              </a:rPr>
              <a:t>Composition of DNA (nucleotide)</a:t>
            </a:r>
          </a:p>
          <a:p>
            <a:pPr marL="971550" lvl="1" indent="-514350" algn="just">
              <a:spcBef>
                <a:spcPts val="600"/>
              </a:spcBef>
              <a:buFont typeface="Calibri" pitchFamily="34" charset="0"/>
              <a:buAutoNum type="arabicPeriod"/>
              <a:defRPr/>
            </a:pPr>
            <a:endParaRPr lang="ar-KW" sz="2400" b="0" dirty="0">
              <a:latin typeface="Calibri" pitchFamily="34" charset="0"/>
              <a:cs typeface="Simplified Arabic"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blinds(horizontal)">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blinds(horizontal)">
                                      <p:cBhvr>
                                        <p:cTn id="12" dur="5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blinds(horizontal)">
                                      <p:cBhvr>
                                        <p:cTn id="17" dur="500"/>
                                        <p:tgtEl>
                                          <p:spTgt spid="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1">
                                            <p:txEl>
                                              <p:pRg st="0" end="0"/>
                                            </p:txEl>
                                          </p:spTgt>
                                        </p:tgtEl>
                                        <p:attrNameLst>
                                          <p:attrName>style.visibility</p:attrName>
                                        </p:attrNameLst>
                                      </p:cBhvr>
                                      <p:to>
                                        <p:strVal val="visible"/>
                                      </p:to>
                                    </p:set>
                                    <p:animEffect transition="in" filter="blinds(horizontal)">
                                      <p:cBhvr>
                                        <p:cTn id="22" dur="500"/>
                                        <p:tgtEl>
                                          <p:spTgt spid="4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1">
                                            <p:txEl>
                                              <p:pRg st="1" end="1"/>
                                            </p:txEl>
                                          </p:spTgt>
                                        </p:tgtEl>
                                        <p:attrNameLst>
                                          <p:attrName>style.visibility</p:attrName>
                                        </p:attrNameLst>
                                      </p:cBhvr>
                                      <p:to>
                                        <p:strVal val="visible"/>
                                      </p:to>
                                    </p:set>
                                    <p:animEffect transition="in" filter="blinds(horizontal)">
                                      <p:cBhvr>
                                        <p:cTn id="27" dur="500"/>
                                        <p:tgtEl>
                                          <p:spTgt spid="4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1">
                                            <p:txEl>
                                              <p:pRg st="2" end="2"/>
                                            </p:txEl>
                                          </p:spTgt>
                                        </p:tgtEl>
                                        <p:attrNameLst>
                                          <p:attrName>style.visibility</p:attrName>
                                        </p:attrNameLst>
                                      </p:cBhvr>
                                      <p:to>
                                        <p:strVal val="visible"/>
                                      </p:to>
                                    </p:set>
                                    <p:animEffect transition="in" filter="blinds(horizontal)">
                                      <p:cBhvr>
                                        <p:cTn id="32" dur="500"/>
                                        <p:tgtEl>
                                          <p:spTgt spid="4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1">
                                            <p:txEl>
                                              <p:pRg st="3" end="3"/>
                                            </p:txEl>
                                          </p:spTgt>
                                        </p:tgtEl>
                                        <p:attrNameLst>
                                          <p:attrName>style.visibility</p:attrName>
                                        </p:attrNameLst>
                                      </p:cBhvr>
                                      <p:to>
                                        <p:strVal val="visible"/>
                                      </p:to>
                                    </p:set>
                                    <p:animEffect transition="in" filter="blinds(horizontal)">
                                      <p:cBhvr>
                                        <p:cTn id="37" dur="500"/>
                                        <p:tgtEl>
                                          <p:spTgt spid="4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1">
                                            <p:txEl>
                                              <p:pRg st="4" end="4"/>
                                            </p:txEl>
                                          </p:spTgt>
                                        </p:tgtEl>
                                        <p:attrNameLst>
                                          <p:attrName>style.visibility</p:attrName>
                                        </p:attrNameLst>
                                      </p:cBhvr>
                                      <p:to>
                                        <p:strVal val="visible"/>
                                      </p:to>
                                    </p:set>
                                    <p:animEffect transition="in" filter="blinds(horizontal)">
                                      <p:cBhvr>
                                        <p:cTn id="42" dur="500"/>
                                        <p:tgtEl>
                                          <p:spTgt spid="4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1">
                                            <p:txEl>
                                              <p:pRg st="5" end="5"/>
                                            </p:txEl>
                                          </p:spTgt>
                                        </p:tgtEl>
                                        <p:attrNameLst>
                                          <p:attrName>style.visibility</p:attrName>
                                        </p:attrNameLst>
                                      </p:cBhvr>
                                      <p:to>
                                        <p:strVal val="visible"/>
                                      </p:to>
                                    </p:set>
                                    <p:animEffect transition="in" filter="blinds(horizontal)">
                                      <p:cBhvr>
                                        <p:cTn id="47" dur="500"/>
                                        <p:tgtEl>
                                          <p:spTgt spid="4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1">
                                            <p:txEl>
                                              <p:pRg st="6" end="6"/>
                                            </p:txEl>
                                          </p:spTgt>
                                        </p:tgtEl>
                                        <p:attrNameLst>
                                          <p:attrName>style.visibility</p:attrName>
                                        </p:attrNameLst>
                                      </p:cBhvr>
                                      <p:to>
                                        <p:strVal val="visible"/>
                                      </p:to>
                                    </p:set>
                                    <p:animEffect transition="in" filter="blinds(horizontal)">
                                      <p:cBhvr>
                                        <p:cTn id="52" dur="500"/>
                                        <p:tgtEl>
                                          <p:spTgt spid="41">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xEl>
                                              <p:pRg st="7" end="7"/>
                                            </p:txEl>
                                          </p:spTgt>
                                        </p:tgtEl>
                                        <p:attrNameLst>
                                          <p:attrName>style.visibility</p:attrName>
                                        </p:attrNameLst>
                                      </p:cBhvr>
                                      <p:to>
                                        <p:strVal val="visible"/>
                                      </p:to>
                                    </p:set>
                                    <p:animEffect transition="in" filter="blinds(horizontal)">
                                      <p:cBhvr>
                                        <p:cTn id="57" dur="500"/>
                                        <p:tgtEl>
                                          <p:spTgt spid="41">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41">
                                            <p:txEl>
                                              <p:pRg st="8" end="8"/>
                                            </p:txEl>
                                          </p:spTgt>
                                        </p:tgtEl>
                                        <p:attrNameLst>
                                          <p:attrName>style.visibility</p:attrName>
                                        </p:attrNameLst>
                                      </p:cBhvr>
                                      <p:to>
                                        <p:strVal val="visible"/>
                                      </p:to>
                                    </p:set>
                                    <p:animEffect transition="in" filter="blinds(horizontal)">
                                      <p:cBhvr>
                                        <p:cTn id="62" dur="500"/>
                                        <p:tgtEl>
                                          <p:spTgt spid="4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bldLvl="5" autoUpdateAnimBg="0"/>
      <p:bldP spid="41" grpId="0" build="p" bldLvl="5"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0" name="Title 1"/>
          <p:cNvSpPr>
            <a:spLocks noGrp="1"/>
          </p:cNvSpPr>
          <p:nvPr>
            <p:ph type="title"/>
          </p:nvPr>
        </p:nvSpPr>
        <p:spPr>
          <a:xfrm>
            <a:off x="457200" y="142852"/>
            <a:ext cx="8229600" cy="720000"/>
          </a:xfrm>
        </p:spPr>
        <p:txBody>
          <a:bodyPr>
            <a:noAutofit/>
          </a:bodyPr>
          <a:lstStyle/>
          <a:p>
            <a:pPr>
              <a:lnSpc>
                <a:spcPct val="150000"/>
              </a:lnSpc>
              <a:defRPr/>
            </a:pPr>
            <a:r>
              <a:rPr lang="en-US" sz="2000" b="1" dirty="0" smtClean="0">
                <a:solidFill>
                  <a:schemeClr val="tx1">
                    <a:lumMod val="75000"/>
                    <a:lumOff val="25000"/>
                  </a:schemeClr>
                </a:solidFill>
                <a:latin typeface="Calibri" pitchFamily="34" charset="0"/>
                <a:cs typeface="Calibri" pitchFamily="34" charset="0"/>
              </a:rPr>
              <a:t>A simplified background on the chemical composition of some ingredients</a:t>
            </a:r>
            <a:endParaRPr lang="en-US" sz="2000" b="1" dirty="0">
              <a:solidFill>
                <a:schemeClr val="tx1">
                  <a:lumMod val="75000"/>
                  <a:lumOff val="25000"/>
                </a:schemeClr>
              </a:solidFill>
              <a:latin typeface="Calibri" pitchFamily="34" charset="0"/>
              <a:cs typeface="Calibri" pitchFamily="34" charset="0"/>
            </a:endParaRPr>
          </a:p>
        </p:txBody>
      </p:sp>
      <p:sp>
        <p:nvSpPr>
          <p:cNvPr id="11" name="Rectangle 10"/>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grpSp>
        <p:nvGrpSpPr>
          <p:cNvPr id="14" name="Group 22"/>
          <p:cNvGrpSpPr>
            <a:grpSpLocks/>
          </p:cNvGrpSpPr>
          <p:nvPr/>
        </p:nvGrpSpPr>
        <p:grpSpPr bwMode="auto">
          <a:xfrm>
            <a:off x="304800" y="2179662"/>
            <a:ext cx="2514600" cy="2947988"/>
            <a:chOff x="304800" y="1981200"/>
            <a:chExt cx="2514600" cy="2948156"/>
          </a:xfrm>
        </p:grpSpPr>
        <p:sp>
          <p:nvSpPr>
            <p:cNvPr id="17" name="Rounded Rectangle 16"/>
            <p:cNvSpPr/>
            <p:nvPr/>
          </p:nvSpPr>
          <p:spPr>
            <a:xfrm>
              <a:off x="1295400" y="1981200"/>
              <a:ext cx="990600" cy="38102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18" name="Rounded Rectangle 17"/>
            <p:cNvSpPr/>
            <p:nvPr/>
          </p:nvSpPr>
          <p:spPr>
            <a:xfrm>
              <a:off x="1295400" y="2819448"/>
              <a:ext cx="990600" cy="38102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19" name="Rounded Rectangle 18"/>
            <p:cNvSpPr/>
            <p:nvPr/>
          </p:nvSpPr>
          <p:spPr>
            <a:xfrm>
              <a:off x="1295400" y="3581491"/>
              <a:ext cx="990600" cy="38102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20" name="Rectangle 2"/>
            <p:cNvSpPr>
              <a:spLocks noChangeArrowheads="1"/>
            </p:cNvSpPr>
            <p:nvPr/>
          </p:nvSpPr>
          <p:spPr bwMode="auto">
            <a:xfrm>
              <a:off x="304800" y="4191126"/>
              <a:ext cx="2514600" cy="738230"/>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800" b="0" dirty="0">
                  <a:solidFill>
                    <a:srgbClr val="FF0000"/>
                  </a:solidFill>
                  <a:latin typeface="Calibri" pitchFamily="34" charset="0"/>
                  <a:cs typeface="Calibri" pitchFamily="34" charset="0"/>
                </a:rPr>
                <a:t>fatty acids</a:t>
              </a:r>
              <a:endParaRPr lang="en-US" sz="2800" b="0" dirty="0">
                <a:latin typeface="Calibri" pitchFamily="34" charset="0"/>
                <a:cs typeface="Calibri" pitchFamily="34" charset="0"/>
              </a:endParaRPr>
            </a:p>
          </p:txBody>
        </p:sp>
      </p:grpSp>
      <p:grpSp>
        <p:nvGrpSpPr>
          <p:cNvPr id="21" name="Group 21"/>
          <p:cNvGrpSpPr>
            <a:grpSpLocks/>
          </p:cNvGrpSpPr>
          <p:nvPr/>
        </p:nvGrpSpPr>
        <p:grpSpPr bwMode="auto">
          <a:xfrm>
            <a:off x="2667000" y="2179662"/>
            <a:ext cx="2819400" cy="4267379"/>
            <a:chOff x="2667000" y="1981200"/>
            <a:chExt cx="2819400" cy="4267501"/>
          </a:xfrm>
        </p:grpSpPr>
        <p:sp>
          <p:nvSpPr>
            <p:cNvPr id="22" name="Rectangle 2"/>
            <p:cNvSpPr>
              <a:spLocks noChangeArrowheads="1"/>
            </p:cNvSpPr>
            <p:nvPr/>
          </p:nvSpPr>
          <p:spPr bwMode="auto">
            <a:xfrm>
              <a:off x="2667000" y="2362211"/>
              <a:ext cx="990600" cy="1016029"/>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ar-KW" sz="4000" dirty="0">
                  <a:latin typeface="Calibri" pitchFamily="34" charset="0"/>
                  <a:cs typeface="Simplified Arabic" pitchFamily="18" charset="-78"/>
                </a:rPr>
                <a:t>+</a:t>
              </a:r>
              <a:endParaRPr lang="en-US" sz="4000" dirty="0">
                <a:latin typeface="Calibri" pitchFamily="34" charset="0"/>
                <a:cs typeface="Calibri" pitchFamily="34" charset="0"/>
              </a:endParaRPr>
            </a:p>
          </p:txBody>
        </p:sp>
        <p:sp>
          <p:nvSpPr>
            <p:cNvPr id="23" name="Rectangle 22"/>
            <p:cNvSpPr/>
            <p:nvPr/>
          </p:nvSpPr>
          <p:spPr>
            <a:xfrm>
              <a:off x="4267200" y="1981200"/>
              <a:ext cx="304800" cy="19812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24" name="Rectangle 2"/>
            <p:cNvSpPr>
              <a:spLocks noChangeArrowheads="1"/>
            </p:cNvSpPr>
            <p:nvPr/>
          </p:nvSpPr>
          <p:spPr bwMode="auto">
            <a:xfrm>
              <a:off x="3505200" y="4191063"/>
              <a:ext cx="1752600" cy="738209"/>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800" dirty="0">
                  <a:latin typeface="Calibri" pitchFamily="34" charset="0"/>
                  <a:cs typeface="Calibri" pitchFamily="34" charset="0"/>
                </a:rPr>
                <a:t>Glycerin</a:t>
              </a:r>
            </a:p>
          </p:txBody>
        </p:sp>
        <p:sp>
          <p:nvSpPr>
            <p:cNvPr id="25" name="Rectangle 2"/>
            <p:cNvSpPr>
              <a:spLocks noChangeArrowheads="1"/>
            </p:cNvSpPr>
            <p:nvPr/>
          </p:nvSpPr>
          <p:spPr bwMode="auto">
            <a:xfrm>
              <a:off x="3352800" y="5048338"/>
              <a:ext cx="2133600" cy="1200363"/>
            </a:xfrm>
            <a:prstGeom prst="rect">
              <a:avLst/>
            </a:prstGeom>
            <a:noFill/>
            <a:ln>
              <a:noFill/>
            </a:ln>
            <a:effectLst>
              <a:outerShdw blurRad="44450" dist="27940" dir="5400000" algn="ctr">
                <a:srgbClr val="000000">
                  <a:alpha val="32000"/>
                </a:srgbClr>
              </a:outerShdw>
            </a:effectLst>
            <a:extLst/>
          </p:spPr>
          <p:txBody>
            <a:bodyPr>
              <a:spAutoFit/>
            </a:bodyPr>
            <a:lstStyle/>
            <a:p>
              <a:pPr algn="ctr" rtl="1">
                <a:defRPr/>
              </a:pPr>
              <a:r>
                <a:rPr lang="en-US" sz="2400" b="0" dirty="0">
                  <a:solidFill>
                    <a:srgbClr val="FF0000"/>
                  </a:solidFill>
                  <a:latin typeface="Calibri" pitchFamily="34" charset="0"/>
                  <a:cs typeface="Calibri" pitchFamily="34" charset="0"/>
                </a:rPr>
                <a:t>A by-product of the soap industry</a:t>
              </a:r>
            </a:p>
          </p:txBody>
        </p:sp>
      </p:grpSp>
      <p:grpSp>
        <p:nvGrpSpPr>
          <p:cNvPr id="26" name="Group 20"/>
          <p:cNvGrpSpPr>
            <a:grpSpLocks/>
          </p:cNvGrpSpPr>
          <p:nvPr/>
        </p:nvGrpSpPr>
        <p:grpSpPr bwMode="auto">
          <a:xfrm>
            <a:off x="5257800" y="2179662"/>
            <a:ext cx="3886200" cy="3878998"/>
            <a:chOff x="5257800" y="1981200"/>
            <a:chExt cx="3886200" cy="3879324"/>
          </a:xfrm>
        </p:grpSpPr>
        <p:sp>
          <p:nvSpPr>
            <p:cNvPr id="27" name="Rectangle 2"/>
            <p:cNvSpPr>
              <a:spLocks noChangeArrowheads="1"/>
            </p:cNvSpPr>
            <p:nvPr/>
          </p:nvSpPr>
          <p:spPr bwMode="auto">
            <a:xfrm>
              <a:off x="5257800" y="2362232"/>
              <a:ext cx="990600" cy="1016086"/>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ar-KW" sz="4000" dirty="0">
                  <a:latin typeface="Calibri" pitchFamily="34" charset="0"/>
                  <a:cs typeface="Simplified Arabic" pitchFamily="18" charset="-78"/>
                </a:rPr>
                <a:t>=</a:t>
              </a:r>
              <a:endParaRPr lang="en-US" sz="4000" dirty="0">
                <a:latin typeface="Calibri" pitchFamily="34" charset="0"/>
                <a:cs typeface="Calibri" pitchFamily="34" charset="0"/>
              </a:endParaRPr>
            </a:p>
          </p:txBody>
        </p:sp>
        <p:grpSp>
          <p:nvGrpSpPr>
            <p:cNvPr id="28" name="Group 19"/>
            <p:cNvGrpSpPr>
              <a:grpSpLocks/>
            </p:cNvGrpSpPr>
            <p:nvPr/>
          </p:nvGrpSpPr>
          <p:grpSpPr bwMode="auto">
            <a:xfrm>
              <a:off x="6019800" y="1981200"/>
              <a:ext cx="3124200" cy="3879324"/>
              <a:chOff x="6019800" y="1981200"/>
              <a:chExt cx="3124200" cy="3879324"/>
            </a:xfrm>
          </p:grpSpPr>
          <p:grpSp>
            <p:nvGrpSpPr>
              <p:cNvPr id="29" name="Group 6"/>
              <p:cNvGrpSpPr>
                <a:grpSpLocks/>
              </p:cNvGrpSpPr>
              <p:nvPr/>
            </p:nvGrpSpPr>
            <p:grpSpPr bwMode="auto">
              <a:xfrm>
                <a:off x="6705600" y="1981200"/>
                <a:ext cx="1295400" cy="1981367"/>
                <a:chOff x="6400800" y="1981200"/>
                <a:chExt cx="1295400" cy="1981367"/>
              </a:xfrm>
            </p:grpSpPr>
            <p:sp>
              <p:nvSpPr>
                <p:cNvPr id="32" name="Rectangle 2"/>
                <p:cNvSpPr/>
                <p:nvPr/>
              </p:nvSpPr>
              <p:spPr>
                <a:xfrm>
                  <a:off x="7391400" y="1981200"/>
                  <a:ext cx="304800" cy="198136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33" name="Rounded Rectangle 3"/>
                <p:cNvSpPr/>
                <p:nvPr/>
              </p:nvSpPr>
              <p:spPr>
                <a:xfrm>
                  <a:off x="6400800" y="1981200"/>
                  <a:ext cx="990600" cy="38103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34" name="Rounded Rectangle 4"/>
                <p:cNvSpPr/>
                <p:nvPr/>
              </p:nvSpPr>
              <p:spPr>
                <a:xfrm>
                  <a:off x="6400800" y="2819471"/>
                  <a:ext cx="990600" cy="381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35" name="Rounded Rectangle 5"/>
                <p:cNvSpPr/>
                <p:nvPr/>
              </p:nvSpPr>
              <p:spPr>
                <a:xfrm>
                  <a:off x="6400800" y="3581535"/>
                  <a:ext cx="990600" cy="38103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grpSp>
          <p:sp>
            <p:nvSpPr>
              <p:cNvPr id="30" name="Rectangle 2"/>
              <p:cNvSpPr>
                <a:spLocks noChangeArrowheads="1"/>
              </p:cNvSpPr>
              <p:nvPr/>
            </p:nvSpPr>
            <p:spPr bwMode="auto">
              <a:xfrm>
                <a:off x="7010400" y="4167372"/>
                <a:ext cx="990600" cy="738249"/>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800" dirty="0">
                    <a:latin typeface="Calibri" pitchFamily="34" charset="0"/>
                    <a:cs typeface="Calibri" pitchFamily="34" charset="0"/>
                  </a:rPr>
                  <a:t>Fat</a:t>
                </a:r>
              </a:p>
            </p:txBody>
          </p:sp>
          <p:sp>
            <p:nvSpPr>
              <p:cNvPr id="31" name="Rectangle 30"/>
              <p:cNvSpPr>
                <a:spLocks noChangeArrowheads="1"/>
              </p:cNvSpPr>
              <p:nvPr/>
            </p:nvSpPr>
            <p:spPr bwMode="auto">
              <a:xfrm>
                <a:off x="6019800" y="5029457"/>
                <a:ext cx="3124200" cy="831067"/>
              </a:xfrm>
              <a:prstGeom prst="rect">
                <a:avLst/>
              </a:prstGeom>
              <a:noFill/>
              <a:ln>
                <a:noFill/>
              </a:ln>
              <a:effectLst>
                <a:outerShdw blurRad="44450" dist="27940" dir="5400000" algn="ctr">
                  <a:srgbClr val="000000">
                    <a:alpha val="32000"/>
                  </a:srgbClr>
                </a:outerShdw>
              </a:effectLst>
              <a:extLst/>
            </p:spPr>
            <p:txBody>
              <a:bodyPr>
                <a:spAutoFit/>
              </a:bodyPr>
              <a:lstStyle/>
              <a:p>
                <a:pPr algn="ctr" rtl="1">
                  <a:defRPr/>
                </a:pPr>
                <a:r>
                  <a:rPr lang="en-US" sz="2400" b="0" dirty="0">
                    <a:solidFill>
                      <a:srgbClr val="FF0000"/>
                    </a:solidFill>
                    <a:latin typeface="Calibri" pitchFamily="34" charset="0"/>
                    <a:cs typeface="Calibri" pitchFamily="34" charset="0"/>
                  </a:rPr>
                  <a:t>Animal or vegetable</a:t>
                </a:r>
              </a:p>
              <a:p>
                <a:pPr algn="ctr" rtl="1">
                  <a:defRPr/>
                </a:pPr>
                <a:r>
                  <a:rPr lang="en-US" sz="2400" b="0" dirty="0">
                    <a:solidFill>
                      <a:srgbClr val="FF0000"/>
                    </a:solidFill>
                    <a:latin typeface="Calibri" pitchFamily="34" charset="0"/>
                    <a:cs typeface="Calibri" pitchFamily="34" charset="0"/>
                  </a:rPr>
                  <a:t>Animal (cow or pig)</a:t>
                </a:r>
              </a:p>
            </p:txBody>
          </p:sp>
        </p:grpSp>
      </p:grpSp>
      <p:grpSp>
        <p:nvGrpSpPr>
          <p:cNvPr id="36" name="Group 28"/>
          <p:cNvGrpSpPr>
            <a:grpSpLocks/>
          </p:cNvGrpSpPr>
          <p:nvPr/>
        </p:nvGrpSpPr>
        <p:grpSpPr bwMode="auto">
          <a:xfrm>
            <a:off x="7581900" y="1000150"/>
            <a:ext cx="1409700" cy="4227512"/>
            <a:chOff x="7581900" y="801469"/>
            <a:chExt cx="1409700" cy="4228291"/>
          </a:xfrm>
        </p:grpSpPr>
        <p:sp>
          <p:nvSpPr>
            <p:cNvPr id="37" name="Rectangle 2"/>
            <p:cNvSpPr>
              <a:spLocks noChangeArrowheads="1"/>
            </p:cNvSpPr>
            <p:nvPr/>
          </p:nvSpPr>
          <p:spPr bwMode="auto">
            <a:xfrm>
              <a:off x="8229600" y="801469"/>
              <a:ext cx="762000" cy="600186"/>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1100" b="0" dirty="0">
                  <a:solidFill>
                    <a:srgbClr val="FF0000"/>
                  </a:solidFill>
                  <a:latin typeface="Calibri" pitchFamily="34" charset="0"/>
                  <a:cs typeface="Calibri" pitchFamily="34" charset="0"/>
                </a:rPr>
                <a:t>backbone skeleton</a:t>
              </a:r>
            </a:p>
          </p:txBody>
        </p:sp>
        <p:cxnSp>
          <p:nvCxnSpPr>
            <p:cNvPr id="38" name="Straight Arrow Connector 37"/>
            <p:cNvCxnSpPr>
              <a:endCxn id="31" idx="0"/>
            </p:cNvCxnSpPr>
            <p:nvPr/>
          </p:nvCxnSpPr>
          <p:spPr>
            <a:xfrm rot="5400000">
              <a:off x="6213964" y="2937920"/>
              <a:ext cx="3459776" cy="7239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9" name="Group 31"/>
          <p:cNvGrpSpPr>
            <a:grpSpLocks/>
          </p:cNvGrpSpPr>
          <p:nvPr/>
        </p:nvGrpSpPr>
        <p:grpSpPr bwMode="auto">
          <a:xfrm>
            <a:off x="6019800" y="1036662"/>
            <a:ext cx="1905000" cy="1068388"/>
            <a:chOff x="6019800" y="838200"/>
            <a:chExt cx="1905000" cy="1067594"/>
          </a:xfrm>
        </p:grpSpPr>
        <p:sp>
          <p:nvSpPr>
            <p:cNvPr id="42" name="Rectangle 2"/>
            <p:cNvSpPr>
              <a:spLocks noChangeArrowheads="1"/>
            </p:cNvSpPr>
            <p:nvPr/>
          </p:nvSpPr>
          <p:spPr bwMode="auto">
            <a:xfrm>
              <a:off x="6019800" y="838200"/>
              <a:ext cx="1905000" cy="645633"/>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400" b="0" dirty="0">
                  <a:solidFill>
                    <a:srgbClr val="FF0000"/>
                  </a:solidFill>
                  <a:latin typeface="Calibri" pitchFamily="34" charset="0"/>
                  <a:cs typeface="Calibri" pitchFamily="34" charset="0"/>
                </a:rPr>
                <a:t>3 fatty acids</a:t>
              </a:r>
            </a:p>
          </p:txBody>
        </p:sp>
        <p:cxnSp>
          <p:nvCxnSpPr>
            <p:cNvPr id="43" name="Straight Arrow Connector 42"/>
            <p:cNvCxnSpPr/>
            <p:nvPr/>
          </p:nvCxnSpPr>
          <p:spPr>
            <a:xfrm rot="5400000">
              <a:off x="6858228" y="1599633"/>
              <a:ext cx="609147" cy="31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linds(horizont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86"/>
          <p:cNvGrpSpPr>
            <a:grpSpLocks/>
          </p:cNvGrpSpPr>
          <p:nvPr/>
        </p:nvGrpSpPr>
        <p:grpSpPr bwMode="auto">
          <a:xfrm>
            <a:off x="0" y="2719148"/>
            <a:ext cx="9144000" cy="3996000"/>
            <a:chOff x="-152400" y="0"/>
            <a:chExt cx="9144000" cy="6858000"/>
          </a:xfrm>
        </p:grpSpPr>
        <p:sp>
          <p:nvSpPr>
            <p:cNvPr id="39" name="Rectangle 38"/>
            <p:cNvSpPr/>
            <p:nvPr/>
          </p:nvSpPr>
          <p:spPr>
            <a:xfrm>
              <a:off x="-1524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grpSp>
          <p:nvGrpSpPr>
            <p:cNvPr id="40" name="Group 59"/>
            <p:cNvGrpSpPr>
              <a:grpSpLocks/>
            </p:cNvGrpSpPr>
            <p:nvPr/>
          </p:nvGrpSpPr>
          <p:grpSpPr bwMode="auto">
            <a:xfrm>
              <a:off x="914400" y="1828800"/>
              <a:ext cx="4114800" cy="1957388"/>
              <a:chOff x="914400" y="1828800"/>
              <a:chExt cx="4114800" cy="1957388"/>
            </a:xfrm>
          </p:grpSpPr>
          <p:sp>
            <p:nvSpPr>
              <p:cNvPr id="53" name="Snip Same Side Corner Rectangle 52"/>
              <p:cNvSpPr/>
              <p:nvPr/>
            </p:nvSpPr>
            <p:spPr>
              <a:xfrm>
                <a:off x="1219200" y="1905000"/>
                <a:ext cx="685800" cy="533400"/>
              </a:xfrm>
              <a:prstGeom prst="snip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54" name="Rectangle 53"/>
              <p:cNvSpPr/>
              <p:nvPr/>
            </p:nvSpPr>
            <p:spPr>
              <a:xfrm>
                <a:off x="4343400" y="2057400"/>
                <a:ext cx="685800" cy="381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55" name="Oval 54"/>
              <p:cNvSpPr/>
              <p:nvPr/>
            </p:nvSpPr>
            <p:spPr>
              <a:xfrm>
                <a:off x="2209800" y="1981200"/>
                <a:ext cx="609600" cy="457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56" name="Isosceles Triangle 55"/>
              <p:cNvSpPr/>
              <p:nvPr/>
            </p:nvSpPr>
            <p:spPr>
              <a:xfrm>
                <a:off x="3200400" y="1905000"/>
                <a:ext cx="685800" cy="533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57" name="Rectangle 2"/>
              <p:cNvSpPr>
                <a:spLocks noChangeArrowheads="1"/>
              </p:cNvSpPr>
              <p:nvPr/>
            </p:nvSpPr>
            <p:spPr bwMode="auto">
              <a:xfrm>
                <a:off x="3505200" y="1828800"/>
                <a:ext cx="990600" cy="1016000"/>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ar-KW" sz="4000" dirty="0">
                    <a:latin typeface="Calibri" pitchFamily="34" charset="0"/>
                    <a:cs typeface="Simplified Arabic" pitchFamily="18" charset="-78"/>
                  </a:rPr>
                  <a:t>+</a:t>
                </a:r>
              </a:p>
            </p:txBody>
          </p:sp>
          <p:sp>
            <p:nvSpPr>
              <p:cNvPr id="58" name="Rectangle 2"/>
              <p:cNvSpPr>
                <a:spLocks noChangeArrowheads="1"/>
              </p:cNvSpPr>
              <p:nvPr/>
            </p:nvSpPr>
            <p:spPr bwMode="auto">
              <a:xfrm>
                <a:off x="2438400" y="1828800"/>
                <a:ext cx="990600" cy="1016000"/>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ar-KW" sz="4000" dirty="0">
                    <a:latin typeface="Calibri" pitchFamily="34" charset="0"/>
                    <a:cs typeface="Simplified Arabic" pitchFamily="18" charset="-78"/>
                  </a:rPr>
                  <a:t>+</a:t>
                </a:r>
              </a:p>
            </p:txBody>
          </p:sp>
          <p:sp>
            <p:nvSpPr>
              <p:cNvPr id="59" name="Rectangle 2"/>
              <p:cNvSpPr>
                <a:spLocks noChangeArrowheads="1"/>
              </p:cNvSpPr>
              <p:nvPr/>
            </p:nvSpPr>
            <p:spPr bwMode="auto">
              <a:xfrm>
                <a:off x="1600200" y="1828800"/>
                <a:ext cx="990600" cy="1016000"/>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ar-KW" sz="4000" dirty="0">
                    <a:latin typeface="Calibri" pitchFamily="34" charset="0"/>
                    <a:cs typeface="Simplified Arabic" pitchFamily="18" charset="-78"/>
                  </a:rPr>
                  <a:t>+</a:t>
                </a:r>
              </a:p>
            </p:txBody>
          </p:sp>
          <p:sp>
            <p:nvSpPr>
              <p:cNvPr id="60" name="Rectangle 2"/>
              <p:cNvSpPr>
                <a:spLocks noChangeArrowheads="1"/>
              </p:cNvSpPr>
              <p:nvPr/>
            </p:nvSpPr>
            <p:spPr bwMode="auto">
              <a:xfrm>
                <a:off x="914400" y="3048000"/>
                <a:ext cx="3657600" cy="738188"/>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800" b="0" dirty="0">
                    <a:latin typeface="Calibri" pitchFamily="34" charset="0"/>
                    <a:cs typeface="Calibri" pitchFamily="34" charset="0"/>
                  </a:rPr>
                  <a:t>Amino acids</a:t>
                </a:r>
                <a:endParaRPr lang="ar-KW" sz="2800" b="0" dirty="0">
                  <a:latin typeface="Calibri" pitchFamily="34" charset="0"/>
                  <a:cs typeface="Simplified Arabic" pitchFamily="18" charset="-78"/>
                </a:endParaRPr>
              </a:p>
            </p:txBody>
          </p:sp>
        </p:grpSp>
        <p:grpSp>
          <p:nvGrpSpPr>
            <p:cNvPr id="41" name="Group 68"/>
            <p:cNvGrpSpPr>
              <a:grpSpLocks/>
            </p:cNvGrpSpPr>
            <p:nvPr/>
          </p:nvGrpSpPr>
          <p:grpSpPr bwMode="auto">
            <a:xfrm>
              <a:off x="4953000" y="923925"/>
              <a:ext cx="3886200" cy="4186238"/>
              <a:chOff x="4953000" y="923925"/>
              <a:chExt cx="3886200" cy="4186238"/>
            </a:xfrm>
          </p:grpSpPr>
          <p:grpSp>
            <p:nvGrpSpPr>
              <p:cNvPr id="44" name="Group 54"/>
              <p:cNvGrpSpPr>
                <a:grpSpLocks/>
              </p:cNvGrpSpPr>
              <p:nvPr/>
            </p:nvGrpSpPr>
            <p:grpSpPr bwMode="auto">
              <a:xfrm>
                <a:off x="6096000" y="1905000"/>
                <a:ext cx="2590800" cy="533400"/>
                <a:chOff x="6096000" y="1905000"/>
                <a:chExt cx="2590800" cy="533400"/>
              </a:xfrm>
            </p:grpSpPr>
            <p:sp>
              <p:nvSpPr>
                <p:cNvPr id="49" name="Snip Same Side Corner Rectangle 48"/>
                <p:cNvSpPr/>
                <p:nvPr/>
              </p:nvSpPr>
              <p:spPr>
                <a:xfrm>
                  <a:off x="6096000" y="1905000"/>
                  <a:ext cx="685800" cy="533400"/>
                </a:xfrm>
                <a:prstGeom prst="snip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50" name="Rectangle 49"/>
                <p:cNvSpPr/>
                <p:nvPr/>
              </p:nvSpPr>
              <p:spPr>
                <a:xfrm>
                  <a:off x="8001000" y="2057400"/>
                  <a:ext cx="685800" cy="381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51" name="Oval 50"/>
                <p:cNvSpPr/>
                <p:nvPr/>
              </p:nvSpPr>
              <p:spPr>
                <a:xfrm>
                  <a:off x="6781800" y="1981200"/>
                  <a:ext cx="609600" cy="457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sp>
              <p:nvSpPr>
                <p:cNvPr id="52" name="Isosceles Triangle 51"/>
                <p:cNvSpPr/>
                <p:nvPr/>
              </p:nvSpPr>
              <p:spPr>
                <a:xfrm>
                  <a:off x="7315200" y="1905000"/>
                  <a:ext cx="685800" cy="5334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grpSp>
          <p:sp>
            <p:nvSpPr>
              <p:cNvPr id="45" name="Rectangle 2"/>
              <p:cNvSpPr>
                <a:spLocks noChangeArrowheads="1"/>
              </p:cNvSpPr>
              <p:nvPr/>
            </p:nvSpPr>
            <p:spPr bwMode="auto">
              <a:xfrm>
                <a:off x="5715000" y="3048000"/>
                <a:ext cx="2971800" cy="738188"/>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800" b="0" dirty="0">
                    <a:solidFill>
                      <a:srgbClr val="FF0000"/>
                    </a:solidFill>
                    <a:latin typeface="Calibri" pitchFamily="34" charset="0"/>
                    <a:cs typeface="Calibri" pitchFamily="34" charset="0"/>
                  </a:rPr>
                  <a:t>Protein</a:t>
                </a:r>
                <a:endParaRPr lang="en-US" sz="2800" b="0" dirty="0">
                  <a:latin typeface="Calibri" pitchFamily="34" charset="0"/>
                  <a:cs typeface="Calibri" pitchFamily="34" charset="0"/>
                </a:endParaRPr>
              </a:p>
            </p:txBody>
          </p:sp>
          <p:sp>
            <p:nvSpPr>
              <p:cNvPr id="46" name="Rectangle 2"/>
              <p:cNvSpPr>
                <a:spLocks noChangeArrowheads="1"/>
              </p:cNvSpPr>
              <p:nvPr/>
            </p:nvSpPr>
            <p:spPr bwMode="auto">
              <a:xfrm>
                <a:off x="5715000" y="3910013"/>
                <a:ext cx="3124200" cy="1200150"/>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400" b="0" dirty="0">
                    <a:solidFill>
                      <a:srgbClr val="FF0000"/>
                    </a:solidFill>
                    <a:latin typeface="Calibri" pitchFamily="34" charset="0"/>
                    <a:cs typeface="Calibri" pitchFamily="34" charset="0"/>
                  </a:rPr>
                  <a:t>Animal or vegetable</a:t>
                </a:r>
              </a:p>
              <a:p>
                <a:pPr algn="ctr" rtl="1">
                  <a:lnSpc>
                    <a:spcPct val="150000"/>
                  </a:lnSpc>
                  <a:defRPr/>
                </a:pPr>
                <a:r>
                  <a:rPr lang="en-US" sz="2400" b="0" dirty="0">
                    <a:solidFill>
                      <a:srgbClr val="FF0000"/>
                    </a:solidFill>
                    <a:latin typeface="Calibri" pitchFamily="34" charset="0"/>
                    <a:cs typeface="Calibri" pitchFamily="34" charset="0"/>
                  </a:rPr>
                  <a:t>Animal (cow or pig)</a:t>
                </a:r>
              </a:p>
            </p:txBody>
          </p:sp>
          <p:sp>
            <p:nvSpPr>
              <p:cNvPr id="47" name="Rectangle 2"/>
              <p:cNvSpPr>
                <a:spLocks noChangeArrowheads="1"/>
              </p:cNvSpPr>
              <p:nvPr/>
            </p:nvSpPr>
            <p:spPr bwMode="auto">
              <a:xfrm>
                <a:off x="4953000" y="1828800"/>
                <a:ext cx="990600" cy="1016000"/>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ar-KW" sz="4000" dirty="0">
                    <a:latin typeface="Calibri" pitchFamily="34" charset="0"/>
                    <a:cs typeface="Simplified Arabic" pitchFamily="18" charset="-78"/>
                  </a:rPr>
                  <a:t>=</a:t>
                </a:r>
              </a:p>
            </p:txBody>
          </p:sp>
          <p:sp>
            <p:nvSpPr>
              <p:cNvPr id="48" name="Rectangle 2"/>
              <p:cNvSpPr>
                <a:spLocks noChangeArrowheads="1"/>
              </p:cNvSpPr>
              <p:nvPr/>
            </p:nvSpPr>
            <p:spPr bwMode="auto">
              <a:xfrm>
                <a:off x="5715000" y="923925"/>
                <a:ext cx="3124200" cy="646113"/>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400" dirty="0">
                    <a:solidFill>
                      <a:srgbClr val="FF0000"/>
                    </a:solidFill>
                    <a:latin typeface="Calibri" pitchFamily="34" charset="0"/>
                    <a:cs typeface="Calibri" pitchFamily="34" charset="0"/>
                  </a:rPr>
                  <a:t>Protein peptide chain</a:t>
                </a:r>
              </a:p>
            </p:txBody>
          </p:sp>
        </p:grpSp>
      </p:grpSp>
      <p:pic>
        <p:nvPicPr>
          <p:cNvPr id="9" name="Picture 8"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0" name="Title 1"/>
          <p:cNvSpPr>
            <a:spLocks noGrp="1"/>
          </p:cNvSpPr>
          <p:nvPr>
            <p:ph type="title"/>
          </p:nvPr>
        </p:nvSpPr>
        <p:spPr>
          <a:xfrm>
            <a:off x="457200" y="142852"/>
            <a:ext cx="8229600" cy="720000"/>
          </a:xfrm>
        </p:spPr>
        <p:txBody>
          <a:bodyPr>
            <a:noAutofit/>
          </a:bodyPr>
          <a:lstStyle/>
          <a:p>
            <a:pPr>
              <a:lnSpc>
                <a:spcPct val="150000"/>
              </a:lnSpc>
              <a:defRPr/>
            </a:pPr>
            <a:r>
              <a:rPr lang="en-US" sz="2000" b="1" dirty="0" smtClean="0">
                <a:solidFill>
                  <a:schemeClr val="tx1">
                    <a:lumMod val="75000"/>
                    <a:lumOff val="25000"/>
                  </a:schemeClr>
                </a:solidFill>
                <a:latin typeface="Calibri" pitchFamily="34" charset="0"/>
                <a:cs typeface="Calibri" pitchFamily="34" charset="0"/>
              </a:rPr>
              <a:t>A simplified background on the chemical composition of some ingredients</a:t>
            </a:r>
            <a:endParaRPr lang="en-US" sz="2000" b="1" dirty="0">
              <a:solidFill>
                <a:schemeClr val="tx1">
                  <a:lumMod val="75000"/>
                  <a:lumOff val="25000"/>
                </a:schemeClr>
              </a:solidFill>
              <a:latin typeface="Calibri" pitchFamily="34" charset="0"/>
              <a:cs typeface="Calibri" pitchFamily="34" charset="0"/>
            </a:endParaRPr>
          </a:p>
        </p:txBody>
      </p:sp>
      <p:sp>
        <p:nvSpPr>
          <p:cNvPr id="11" name="Rectangle 10"/>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grpSp>
        <p:nvGrpSpPr>
          <p:cNvPr id="61" name="Group 127"/>
          <p:cNvGrpSpPr>
            <a:grpSpLocks/>
          </p:cNvGrpSpPr>
          <p:nvPr/>
        </p:nvGrpSpPr>
        <p:grpSpPr bwMode="auto">
          <a:xfrm>
            <a:off x="338143" y="1616861"/>
            <a:ext cx="4876799" cy="1669262"/>
            <a:chOff x="1" y="1617620"/>
            <a:chExt cx="4876798" cy="1670122"/>
          </a:xfrm>
        </p:grpSpPr>
        <p:grpSp>
          <p:nvGrpSpPr>
            <p:cNvPr id="62" name="Group 114"/>
            <p:cNvGrpSpPr>
              <a:grpSpLocks/>
            </p:cNvGrpSpPr>
            <p:nvPr/>
          </p:nvGrpSpPr>
          <p:grpSpPr bwMode="auto">
            <a:xfrm>
              <a:off x="1" y="1678709"/>
              <a:ext cx="1752600" cy="1609033"/>
              <a:chOff x="1" y="3355109"/>
              <a:chExt cx="1752600" cy="1609033"/>
            </a:xfrm>
          </p:grpSpPr>
          <p:pic>
            <p:nvPicPr>
              <p:cNvPr id="66" name="Picture 2" descr="Sample of L-Glutamic acid.jpg"/>
              <p:cNvPicPr>
                <a:picLocks noChangeAspect="1" noChangeArrowheads="1"/>
              </p:cNvPicPr>
              <p:nvPr/>
            </p:nvPicPr>
            <p:blipFill>
              <a:blip r:embed="rId3"/>
              <a:srcRect/>
              <a:stretch>
                <a:fillRect/>
              </a:stretch>
            </p:blipFill>
            <p:spPr bwMode="auto">
              <a:xfrm>
                <a:off x="457200" y="3355109"/>
                <a:ext cx="762000" cy="1108710"/>
              </a:xfrm>
              <a:prstGeom prst="rect">
                <a:avLst/>
              </a:prstGeom>
              <a:noFill/>
              <a:ln w="9525">
                <a:noFill/>
                <a:miter lim="800000"/>
                <a:headEnd/>
                <a:tailEnd/>
              </a:ln>
            </p:spPr>
          </p:pic>
          <p:sp>
            <p:nvSpPr>
              <p:cNvPr id="67" name="Rectangle 113"/>
              <p:cNvSpPr>
                <a:spLocks noChangeArrowheads="1"/>
              </p:cNvSpPr>
              <p:nvPr/>
            </p:nvSpPr>
            <p:spPr bwMode="auto">
              <a:xfrm>
                <a:off x="1" y="4594660"/>
                <a:ext cx="1752600" cy="369482"/>
              </a:xfrm>
              <a:prstGeom prst="rect">
                <a:avLst/>
              </a:prstGeom>
              <a:noFill/>
              <a:ln w="9525">
                <a:noFill/>
                <a:miter lim="800000"/>
                <a:headEnd/>
                <a:tailEnd/>
              </a:ln>
            </p:spPr>
            <p:txBody>
              <a:bodyPr>
                <a:spAutoFit/>
              </a:bodyPr>
              <a:lstStyle/>
              <a:p>
                <a:r>
                  <a:rPr lang="en-US" dirty="0" err="1">
                    <a:latin typeface="Calibri" pitchFamily="34" charset="0"/>
                  </a:rPr>
                  <a:t>Glutamic</a:t>
                </a:r>
                <a:r>
                  <a:rPr lang="en-US" dirty="0">
                    <a:latin typeface="Calibri" pitchFamily="34" charset="0"/>
                  </a:rPr>
                  <a:t> acid </a:t>
                </a:r>
                <a:endParaRPr lang="ar-KW" dirty="0">
                  <a:latin typeface="Calibri" pitchFamily="34" charset="0"/>
                  <a:cs typeface="Times New Roman" pitchFamily="18" charset="0"/>
                </a:endParaRPr>
              </a:p>
            </p:txBody>
          </p:sp>
        </p:grpSp>
        <p:grpSp>
          <p:nvGrpSpPr>
            <p:cNvPr id="63" name="Group 15"/>
            <p:cNvGrpSpPr>
              <a:grpSpLocks/>
            </p:cNvGrpSpPr>
            <p:nvPr/>
          </p:nvGrpSpPr>
          <p:grpSpPr bwMode="auto">
            <a:xfrm>
              <a:off x="1752600" y="1617620"/>
              <a:ext cx="3124199" cy="1670122"/>
              <a:chOff x="381000" y="5580020"/>
              <a:chExt cx="2819400" cy="1670122"/>
            </a:xfrm>
          </p:grpSpPr>
          <p:pic>
            <p:nvPicPr>
              <p:cNvPr id="64" name="Picture 6" descr="Crystalline monosodium glutamate"/>
              <p:cNvPicPr>
                <a:picLocks noChangeAspect="1" noChangeArrowheads="1"/>
              </p:cNvPicPr>
              <p:nvPr/>
            </p:nvPicPr>
            <p:blipFill>
              <a:blip r:embed="rId4"/>
              <a:srcRect/>
              <a:stretch>
                <a:fillRect/>
              </a:stretch>
            </p:blipFill>
            <p:spPr bwMode="auto">
              <a:xfrm>
                <a:off x="457200" y="5580020"/>
                <a:ext cx="1436649" cy="955373"/>
              </a:xfrm>
              <a:prstGeom prst="rect">
                <a:avLst/>
              </a:prstGeom>
              <a:noFill/>
              <a:ln w="9525">
                <a:noFill/>
                <a:miter lim="800000"/>
                <a:headEnd/>
                <a:tailEnd/>
              </a:ln>
            </p:spPr>
          </p:pic>
          <p:sp>
            <p:nvSpPr>
              <p:cNvPr id="65" name="Rectangle 118"/>
              <p:cNvSpPr>
                <a:spLocks noChangeArrowheads="1"/>
              </p:cNvSpPr>
              <p:nvPr/>
            </p:nvSpPr>
            <p:spPr bwMode="auto">
              <a:xfrm>
                <a:off x="381000" y="6665130"/>
                <a:ext cx="2819400" cy="585012"/>
              </a:xfrm>
              <a:prstGeom prst="rect">
                <a:avLst/>
              </a:prstGeom>
              <a:noFill/>
              <a:ln w="9525">
                <a:noFill/>
                <a:miter lim="800000"/>
                <a:headEnd/>
                <a:tailEnd/>
              </a:ln>
            </p:spPr>
            <p:txBody>
              <a:bodyPr>
                <a:spAutoFit/>
              </a:bodyPr>
              <a:lstStyle/>
              <a:p>
                <a:r>
                  <a:rPr lang="en-US" sz="1600" dirty="0">
                    <a:latin typeface="Calibri" pitchFamily="34" charset="0"/>
                  </a:rPr>
                  <a:t>Monosodium glutamate MSG</a:t>
                </a:r>
                <a:r>
                  <a:rPr lang="ar-KW" sz="1600" dirty="0">
                    <a:latin typeface="Calibri" pitchFamily="34" charset="0"/>
                    <a:cs typeface="Times New Roman" pitchFamily="18" charset="0"/>
                  </a:rPr>
                  <a:t> </a:t>
                </a:r>
                <a:r>
                  <a:rPr lang="en-US" sz="1600" dirty="0">
                    <a:latin typeface="Calibri" pitchFamily="34" charset="0"/>
                  </a:rPr>
                  <a:t>, or Ajinomoto</a:t>
                </a:r>
                <a:endParaRPr lang="ar-KW" sz="1600" dirty="0">
                  <a:latin typeface="Calibri" pitchFamily="34" charset="0"/>
                  <a:cs typeface="Times New Roman" pitchFamily="18" charset="0"/>
                </a:endParaRPr>
              </a:p>
            </p:txBody>
          </p:sp>
        </p:grpSp>
      </p:grpSp>
      <p:sp>
        <p:nvSpPr>
          <p:cNvPr id="68" name="Rectangle 67"/>
          <p:cNvSpPr>
            <a:spLocks noChangeArrowheads="1"/>
          </p:cNvSpPr>
          <p:nvPr/>
        </p:nvSpPr>
        <p:spPr bwMode="auto">
          <a:xfrm>
            <a:off x="76200" y="4398972"/>
            <a:ext cx="1158875" cy="369888"/>
          </a:xfrm>
          <a:prstGeom prst="rect">
            <a:avLst/>
          </a:prstGeom>
          <a:noFill/>
          <a:ln w="9525">
            <a:noFill/>
            <a:miter lim="800000"/>
            <a:headEnd/>
            <a:tailEnd/>
          </a:ln>
        </p:spPr>
        <p:txBody>
          <a:bodyPr wrap="none">
            <a:spAutoFit/>
          </a:bodyPr>
          <a:lstStyle/>
          <a:p>
            <a:r>
              <a:rPr lang="en-US">
                <a:latin typeface="Calibri" pitchFamily="34" charset="0"/>
              </a:rPr>
              <a:t>L-Cysteine</a:t>
            </a:r>
          </a:p>
        </p:txBody>
      </p:sp>
      <p:sp>
        <p:nvSpPr>
          <p:cNvPr id="69" name="Rectangle 68"/>
          <p:cNvSpPr>
            <a:spLocks noChangeArrowheads="1"/>
          </p:cNvSpPr>
          <p:nvPr/>
        </p:nvSpPr>
        <p:spPr bwMode="auto">
          <a:xfrm>
            <a:off x="1382713" y="4416435"/>
            <a:ext cx="6770687" cy="307777"/>
          </a:xfrm>
          <a:prstGeom prst="rect">
            <a:avLst/>
          </a:prstGeom>
          <a:solidFill>
            <a:srgbClr val="00B0F0"/>
          </a:solidFill>
          <a:ln w="9525">
            <a:noFill/>
            <a:miter lim="800000"/>
            <a:headEnd/>
            <a:tailEnd/>
          </a:ln>
        </p:spPr>
        <p:txBody>
          <a:bodyPr>
            <a:spAutoFit/>
          </a:bodyPr>
          <a:lstStyle/>
          <a:p>
            <a:r>
              <a:rPr lang="en-US" sz="1400">
                <a:solidFill>
                  <a:schemeClr val="bg1"/>
                </a:solidFill>
                <a:latin typeface="Calibri" pitchFamily="34" charset="0"/>
              </a:rPr>
              <a:t>Aspartic Acid, Phenylalanine = Aspartame, NutraSweet, E951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linds(horizontal)">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anim calcmode="lin" valueType="num">
                                      <p:cBhvr>
                                        <p:cTn id="18" dur="1000" fill="hold"/>
                                        <p:tgtEl>
                                          <p:spTgt spid="68"/>
                                        </p:tgtEl>
                                        <p:attrNameLst>
                                          <p:attrName>ppt_x</p:attrName>
                                        </p:attrNameLst>
                                      </p:cBhvr>
                                      <p:tavLst>
                                        <p:tav tm="0">
                                          <p:val>
                                            <p:strVal val="#ppt_x"/>
                                          </p:val>
                                        </p:tav>
                                        <p:tav tm="100000">
                                          <p:val>
                                            <p:strVal val="#ppt_x"/>
                                          </p:val>
                                        </p:tav>
                                      </p:tavLst>
                                    </p:anim>
                                    <p:anim calcmode="lin" valueType="num">
                                      <p:cBhvr>
                                        <p:cTn id="1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1000"/>
                                        <p:tgtEl>
                                          <p:spTgt spid="69"/>
                                        </p:tgtEl>
                                      </p:cBhvr>
                                    </p:animEffect>
                                    <p:anim calcmode="lin" valueType="num">
                                      <p:cBhvr>
                                        <p:cTn id="25" dur="1000" fill="hold"/>
                                        <p:tgtEl>
                                          <p:spTgt spid="69"/>
                                        </p:tgtEl>
                                        <p:attrNameLst>
                                          <p:attrName>ppt_x</p:attrName>
                                        </p:attrNameLst>
                                      </p:cBhvr>
                                      <p:tavLst>
                                        <p:tav tm="0">
                                          <p:val>
                                            <p:strVal val="#ppt_x"/>
                                          </p:val>
                                        </p:tav>
                                        <p:tav tm="100000">
                                          <p:val>
                                            <p:strVal val="#ppt_x"/>
                                          </p:val>
                                        </p:tav>
                                      </p:tavLst>
                                    </p:anim>
                                    <p:anim calcmode="lin" valueType="num">
                                      <p:cBhvr>
                                        <p:cTn id="2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0" name="Title 1"/>
          <p:cNvSpPr>
            <a:spLocks noGrp="1"/>
          </p:cNvSpPr>
          <p:nvPr>
            <p:ph type="title"/>
          </p:nvPr>
        </p:nvSpPr>
        <p:spPr>
          <a:xfrm>
            <a:off x="457200" y="142852"/>
            <a:ext cx="8229600" cy="720000"/>
          </a:xfrm>
        </p:spPr>
        <p:txBody>
          <a:bodyPr>
            <a:noAutofit/>
          </a:bodyPr>
          <a:lstStyle/>
          <a:p>
            <a:pPr algn="l"/>
            <a:r>
              <a:rPr lang="en-US" sz="2800" dirty="0" smtClean="0">
                <a:solidFill>
                  <a:schemeClr val="tx1">
                    <a:lumMod val="75000"/>
                    <a:lumOff val="25000"/>
                  </a:schemeClr>
                </a:solidFill>
                <a:latin typeface="Calibri" pitchFamily="34" charset="0"/>
              </a:rPr>
              <a:t>What do you know about Gelatin E441?</a:t>
            </a:r>
            <a:endParaRPr lang="en-US" sz="2800" dirty="0">
              <a:solidFill>
                <a:schemeClr val="tx1">
                  <a:lumMod val="75000"/>
                  <a:lumOff val="25000"/>
                </a:schemeClr>
              </a:solidFill>
              <a:latin typeface="Calibri" pitchFamily="34" charset="0"/>
            </a:endParaRPr>
          </a:p>
        </p:txBody>
      </p:sp>
      <p:sp>
        <p:nvSpPr>
          <p:cNvPr id="11" name="Rectangle 10"/>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40" name="Text Box 24"/>
          <p:cNvSpPr txBox="1">
            <a:spLocks noChangeArrowheads="1"/>
          </p:cNvSpPr>
          <p:nvPr/>
        </p:nvSpPr>
        <p:spPr bwMode="auto">
          <a:xfrm>
            <a:off x="152400" y="1071546"/>
            <a:ext cx="8839199" cy="707886"/>
          </a:xfrm>
          <a:prstGeom prst="rect">
            <a:avLst/>
          </a:prstGeom>
          <a:noFill/>
          <a:ln w="76200">
            <a:noFill/>
            <a:miter lim="800000"/>
            <a:headEnd/>
            <a:tailEnd/>
          </a:ln>
          <a:effectLst>
            <a:outerShdw blurRad="44450" dist="27940" dir="5400000" algn="ctr">
              <a:srgbClr val="000000">
                <a:alpha val="32000"/>
              </a:srgbClr>
            </a:outerShdw>
            <a:softEdge rad="12700"/>
          </a:effec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algn="just" eaLnBrk="1" hangingPunct="1">
              <a:lnSpc>
                <a:spcPct val="200000"/>
              </a:lnSpc>
              <a:spcBef>
                <a:spcPct val="50000"/>
              </a:spcBef>
              <a:defRPr/>
            </a:pPr>
            <a:r>
              <a:rPr lang="en-US" sz="2000" dirty="0">
                <a:solidFill>
                  <a:srgbClr val="C00000"/>
                </a:solidFill>
                <a:latin typeface="Calibri" pitchFamily="34" charset="0"/>
                <a:cs typeface="Calibri" pitchFamily="34" charset="0"/>
              </a:rPr>
              <a:t>It is extracted from unidentified skins and bones unless its source is mentioned</a:t>
            </a:r>
            <a:endParaRPr lang="ar-KW" sz="2000" dirty="0" smtClean="0">
              <a:solidFill>
                <a:srgbClr val="00B0F0"/>
              </a:solidFill>
              <a:latin typeface="Calibri" pitchFamily="34" charset="0"/>
              <a:cs typeface="Simplified Arabic" pitchFamily="18" charset="-78"/>
            </a:endParaRPr>
          </a:p>
        </p:txBody>
      </p:sp>
      <p:grpSp>
        <p:nvGrpSpPr>
          <p:cNvPr id="41" name="Group 40"/>
          <p:cNvGrpSpPr>
            <a:grpSpLocks/>
          </p:cNvGrpSpPr>
          <p:nvPr/>
        </p:nvGrpSpPr>
        <p:grpSpPr bwMode="auto">
          <a:xfrm>
            <a:off x="76200" y="2209800"/>
            <a:ext cx="5105400" cy="4043363"/>
            <a:chOff x="76200" y="2209800"/>
            <a:chExt cx="5105400" cy="4043542"/>
          </a:xfrm>
        </p:grpSpPr>
        <p:grpSp>
          <p:nvGrpSpPr>
            <p:cNvPr id="42" name="Group 3"/>
            <p:cNvGrpSpPr>
              <a:grpSpLocks/>
            </p:cNvGrpSpPr>
            <p:nvPr/>
          </p:nvGrpSpPr>
          <p:grpSpPr bwMode="auto">
            <a:xfrm>
              <a:off x="76200" y="4191088"/>
              <a:ext cx="5105400" cy="2062254"/>
              <a:chOff x="76200" y="4191088"/>
              <a:chExt cx="5105400" cy="2062254"/>
            </a:xfrm>
          </p:grpSpPr>
          <p:sp>
            <p:nvSpPr>
              <p:cNvPr id="62" name="Rectangle 61"/>
              <p:cNvSpPr>
                <a:spLocks noChangeArrowheads="1"/>
              </p:cNvSpPr>
              <p:nvPr/>
            </p:nvSpPr>
            <p:spPr bwMode="auto">
              <a:xfrm>
                <a:off x="609600" y="4191088"/>
                <a:ext cx="2971800" cy="738221"/>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800" dirty="0">
                    <a:latin typeface="Calibri" pitchFamily="34" charset="0"/>
                    <a:cs typeface="Calibri" pitchFamily="34" charset="0"/>
                  </a:rPr>
                  <a:t>Hides or bones</a:t>
                </a:r>
              </a:p>
            </p:txBody>
          </p:sp>
          <p:sp>
            <p:nvSpPr>
              <p:cNvPr id="63" name="Rectangle 2"/>
              <p:cNvSpPr>
                <a:spLocks noChangeArrowheads="1"/>
              </p:cNvSpPr>
              <p:nvPr/>
            </p:nvSpPr>
            <p:spPr bwMode="auto">
              <a:xfrm>
                <a:off x="76200" y="5053139"/>
                <a:ext cx="5105400" cy="1200203"/>
              </a:xfrm>
              <a:prstGeom prst="rect">
                <a:avLst/>
              </a:prstGeom>
              <a:noFill/>
              <a:ln>
                <a:noFill/>
              </a:ln>
              <a:effectLst>
                <a:outerShdw blurRad="44450" dist="27940" dir="5400000" algn="ctr">
                  <a:srgbClr val="000000">
                    <a:alpha val="32000"/>
                  </a:srgbClr>
                </a:outerShdw>
              </a:effectLst>
              <a:extLst/>
            </p:spPr>
            <p:txBody>
              <a:bodyPr>
                <a:spAutoFit/>
              </a:bodyPr>
              <a:lstStyle/>
              <a:p>
                <a:pPr algn="ctr">
                  <a:lnSpc>
                    <a:spcPct val="150000"/>
                  </a:lnSpc>
                  <a:defRPr/>
                </a:pPr>
                <a:r>
                  <a:rPr lang="en-US" sz="2400" dirty="0">
                    <a:solidFill>
                      <a:srgbClr val="FF0000"/>
                    </a:solidFill>
                    <a:latin typeface="Calibri" pitchFamily="34" charset="0"/>
                    <a:cs typeface="Calibri" pitchFamily="34" charset="0"/>
                  </a:rPr>
                  <a:t>Their sources are only animals</a:t>
                </a:r>
              </a:p>
              <a:p>
                <a:pPr algn="ctr">
                  <a:lnSpc>
                    <a:spcPct val="150000"/>
                  </a:lnSpc>
                  <a:defRPr/>
                </a:pPr>
                <a:r>
                  <a:rPr lang="en-US" sz="2400" dirty="0">
                    <a:solidFill>
                      <a:srgbClr val="FF0000"/>
                    </a:solidFill>
                    <a:latin typeface="Calibri" pitchFamily="34" charset="0"/>
                    <a:cs typeface="Calibri" pitchFamily="34" charset="0"/>
                  </a:rPr>
                  <a:t>(cow, pig, fish, or any other animal)</a:t>
                </a:r>
              </a:p>
            </p:txBody>
          </p:sp>
        </p:grpSp>
        <p:grpSp>
          <p:nvGrpSpPr>
            <p:cNvPr id="43" name="Group 2"/>
            <p:cNvGrpSpPr>
              <a:grpSpLocks/>
            </p:cNvGrpSpPr>
            <p:nvPr/>
          </p:nvGrpSpPr>
          <p:grpSpPr bwMode="auto">
            <a:xfrm>
              <a:off x="152400" y="2209800"/>
              <a:ext cx="4495800" cy="1828800"/>
              <a:chOff x="152400" y="2209800"/>
              <a:chExt cx="4495800" cy="1828800"/>
            </a:xfrm>
          </p:grpSpPr>
          <p:pic>
            <p:nvPicPr>
              <p:cNvPr id="44" name="Picture 2" descr="نتيجة بحث الصور عن ‪skin beef‬‏"/>
              <p:cNvPicPr>
                <a:picLocks noChangeAspect="1" noChangeArrowheads="1"/>
              </p:cNvPicPr>
              <p:nvPr/>
            </p:nvPicPr>
            <p:blipFill>
              <a:blip r:embed="rId3"/>
              <a:srcRect/>
              <a:stretch>
                <a:fillRect/>
              </a:stretch>
            </p:blipFill>
            <p:spPr bwMode="auto">
              <a:xfrm>
                <a:off x="2133600" y="2209800"/>
                <a:ext cx="2514600" cy="1819275"/>
              </a:xfrm>
              <a:prstGeom prst="rect">
                <a:avLst/>
              </a:prstGeom>
              <a:noFill/>
              <a:ln w="9525">
                <a:noFill/>
                <a:miter lim="800000"/>
                <a:headEnd/>
                <a:tailEnd/>
              </a:ln>
            </p:spPr>
          </p:pic>
          <p:pic>
            <p:nvPicPr>
              <p:cNvPr id="61" name="Picture 4" descr="نتيجة بحث الصور عن ‪bones beef‬‏"/>
              <p:cNvPicPr>
                <a:picLocks noChangeAspect="1" noChangeArrowheads="1"/>
              </p:cNvPicPr>
              <p:nvPr/>
            </p:nvPicPr>
            <p:blipFill>
              <a:blip r:embed="rId4"/>
              <a:srcRect/>
              <a:stretch>
                <a:fillRect/>
              </a:stretch>
            </p:blipFill>
            <p:spPr bwMode="auto">
              <a:xfrm>
                <a:off x="152400" y="2209800"/>
                <a:ext cx="2239963" cy="1828800"/>
              </a:xfrm>
              <a:prstGeom prst="rect">
                <a:avLst/>
              </a:prstGeom>
              <a:noFill/>
              <a:ln w="9525">
                <a:noFill/>
                <a:miter lim="800000"/>
                <a:headEnd/>
                <a:tailEnd/>
              </a:ln>
            </p:spPr>
          </p:pic>
        </p:grpSp>
      </p:grpSp>
      <p:sp>
        <p:nvSpPr>
          <p:cNvPr id="70" name="Rectangle 2"/>
          <p:cNvSpPr>
            <a:spLocks noChangeArrowheads="1"/>
          </p:cNvSpPr>
          <p:nvPr/>
        </p:nvSpPr>
        <p:spPr bwMode="auto">
          <a:xfrm>
            <a:off x="4800600" y="2438400"/>
            <a:ext cx="1447800" cy="1846263"/>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ar-KW" sz="4000" dirty="0">
                <a:latin typeface="Calibri" pitchFamily="34" charset="0"/>
                <a:cs typeface="Simplified Arabic" pitchFamily="18" charset="-78"/>
              </a:rPr>
              <a:t>=</a:t>
            </a:r>
          </a:p>
          <a:p>
            <a:pPr algn="ctr" rtl="1">
              <a:lnSpc>
                <a:spcPct val="150000"/>
              </a:lnSpc>
              <a:defRPr/>
            </a:pPr>
            <a:r>
              <a:rPr lang="en-US" dirty="0">
                <a:latin typeface="Calibri" pitchFamily="34" charset="0"/>
                <a:cs typeface="Calibri" pitchFamily="34" charset="0"/>
              </a:rPr>
              <a:t>Extracted from</a:t>
            </a:r>
          </a:p>
        </p:txBody>
      </p:sp>
      <p:grpSp>
        <p:nvGrpSpPr>
          <p:cNvPr id="71" name="Group 70"/>
          <p:cNvGrpSpPr>
            <a:grpSpLocks/>
          </p:cNvGrpSpPr>
          <p:nvPr/>
        </p:nvGrpSpPr>
        <p:grpSpPr bwMode="auto">
          <a:xfrm>
            <a:off x="5943600" y="2295525"/>
            <a:ext cx="2971800" cy="2963863"/>
            <a:chOff x="5943600" y="2295525"/>
            <a:chExt cx="2971800" cy="2963863"/>
          </a:xfrm>
        </p:grpSpPr>
        <p:sp>
          <p:nvSpPr>
            <p:cNvPr id="72" name="Rectangle 2"/>
            <p:cNvSpPr>
              <a:spLocks noChangeArrowheads="1"/>
            </p:cNvSpPr>
            <p:nvPr/>
          </p:nvSpPr>
          <p:spPr bwMode="auto">
            <a:xfrm>
              <a:off x="5943600" y="4243388"/>
              <a:ext cx="2971800" cy="1016000"/>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4000" dirty="0">
                  <a:latin typeface="Calibri" pitchFamily="34" charset="0"/>
                  <a:cs typeface="Calibri" pitchFamily="34" charset="0"/>
                </a:rPr>
                <a:t>Gelatin</a:t>
              </a:r>
            </a:p>
          </p:txBody>
        </p:sp>
        <p:pic>
          <p:nvPicPr>
            <p:cNvPr id="73" name="Picture 12" descr="نتيجة بحث الصور عن ‪gelatine‬‏"/>
            <p:cNvPicPr>
              <a:picLocks noChangeAspect="1" noChangeArrowheads="1"/>
            </p:cNvPicPr>
            <p:nvPr/>
          </p:nvPicPr>
          <p:blipFill>
            <a:blip r:embed="rId5"/>
            <a:srcRect/>
            <a:stretch>
              <a:fillRect/>
            </a:stretch>
          </p:blipFill>
          <p:spPr bwMode="auto">
            <a:xfrm>
              <a:off x="6143625" y="2295525"/>
              <a:ext cx="2619375" cy="181927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algn="just">
              <a:lnSpc>
                <a:spcPct val="120000"/>
              </a:lnSpc>
            </a:pPr>
            <a:r>
              <a:rPr lang="en-US" sz="2400" dirty="0" smtClean="0">
                <a:latin typeface="Calibri" pitchFamily="34" charset="0"/>
              </a:rPr>
              <a:t>Introduction</a:t>
            </a:r>
          </a:p>
          <a:p>
            <a:pPr algn="just">
              <a:lnSpc>
                <a:spcPct val="120000"/>
              </a:lnSpc>
            </a:pPr>
            <a:r>
              <a:rPr lang="en-US" sz="2400" dirty="0" smtClean="0">
                <a:latin typeface="Calibri" pitchFamily="34" charset="0"/>
              </a:rPr>
              <a:t>Why there is an interest in the subject of </a:t>
            </a:r>
            <a:r>
              <a:rPr lang="en-US" sz="2400" dirty="0" err="1" smtClean="0">
                <a:latin typeface="Calibri" pitchFamily="34" charset="0"/>
              </a:rPr>
              <a:t>Halal</a:t>
            </a:r>
            <a:r>
              <a:rPr lang="en-US" sz="2400" dirty="0" smtClean="0">
                <a:latin typeface="Calibri" pitchFamily="34" charset="0"/>
              </a:rPr>
              <a:t>?</a:t>
            </a:r>
          </a:p>
          <a:p>
            <a:pPr algn="just">
              <a:lnSpc>
                <a:spcPct val="120000"/>
              </a:lnSpc>
            </a:pPr>
            <a:r>
              <a:rPr lang="en-US" sz="2400" dirty="0" smtClean="0">
                <a:latin typeface="Calibri" pitchFamily="34" charset="0"/>
              </a:rPr>
              <a:t>Religious requirements on food</a:t>
            </a:r>
          </a:p>
          <a:p>
            <a:pPr algn="just">
              <a:lnSpc>
                <a:spcPct val="120000"/>
              </a:lnSpc>
            </a:pPr>
            <a:r>
              <a:rPr lang="en-US" sz="2400" dirty="0" smtClean="0">
                <a:latin typeface="Calibri" pitchFamily="34" charset="0"/>
              </a:rPr>
              <a:t>Terminologies related to </a:t>
            </a:r>
            <a:r>
              <a:rPr lang="en-US" sz="2400" dirty="0" err="1" smtClean="0">
                <a:latin typeface="Calibri" pitchFamily="34" charset="0"/>
              </a:rPr>
              <a:t>Halal</a:t>
            </a:r>
            <a:endParaRPr lang="en-US" sz="2400" dirty="0" smtClean="0">
              <a:latin typeface="Calibri" pitchFamily="34" charset="0"/>
            </a:endParaRPr>
          </a:p>
          <a:p>
            <a:pPr algn="just">
              <a:lnSpc>
                <a:spcPct val="120000"/>
              </a:lnSpc>
            </a:pPr>
            <a:r>
              <a:rPr lang="en-US" sz="2400" dirty="0" smtClean="0">
                <a:latin typeface="Calibri" pitchFamily="34" charset="0"/>
              </a:rPr>
              <a:t>Comparisons between present and past with regard to </a:t>
            </a:r>
            <a:r>
              <a:rPr lang="en-US" sz="2400" dirty="0" err="1" smtClean="0">
                <a:latin typeface="Calibri" pitchFamily="34" charset="0"/>
              </a:rPr>
              <a:t>Halal</a:t>
            </a:r>
            <a:endParaRPr lang="en-US" sz="2400" dirty="0" smtClean="0">
              <a:latin typeface="Calibri" pitchFamily="34" charset="0"/>
            </a:endParaRPr>
          </a:p>
          <a:p>
            <a:pPr algn="just">
              <a:lnSpc>
                <a:spcPct val="120000"/>
              </a:lnSpc>
            </a:pPr>
            <a:r>
              <a:rPr lang="en-US" sz="2400" dirty="0" smtClean="0">
                <a:latin typeface="Calibri" pitchFamily="34" charset="0"/>
              </a:rPr>
              <a:t>What confuses people on </a:t>
            </a:r>
            <a:r>
              <a:rPr lang="en-US" sz="2400" dirty="0" err="1" smtClean="0">
                <a:latin typeface="Calibri" pitchFamily="34" charset="0"/>
              </a:rPr>
              <a:t>halal</a:t>
            </a:r>
            <a:r>
              <a:rPr lang="en-US" sz="2400" dirty="0" smtClean="0">
                <a:latin typeface="Calibri" pitchFamily="34" charset="0"/>
              </a:rPr>
              <a:t>?</a:t>
            </a:r>
          </a:p>
          <a:p>
            <a:pPr algn="just">
              <a:lnSpc>
                <a:spcPct val="120000"/>
              </a:lnSpc>
            </a:pPr>
            <a:r>
              <a:rPr lang="en-US" sz="2400" dirty="0" smtClean="0">
                <a:latin typeface="Calibri" pitchFamily="34" charset="0"/>
              </a:rPr>
              <a:t>And why </a:t>
            </a:r>
            <a:r>
              <a:rPr lang="en-US" sz="2400" dirty="0" err="1" smtClean="0">
                <a:latin typeface="Calibri" pitchFamily="34" charset="0"/>
              </a:rPr>
              <a:t>Halal</a:t>
            </a:r>
            <a:r>
              <a:rPr lang="en-US" sz="2400" dirty="0" smtClean="0">
                <a:latin typeface="Calibri" pitchFamily="34" charset="0"/>
              </a:rPr>
              <a:t> products and not only </a:t>
            </a:r>
            <a:r>
              <a:rPr lang="en-US" sz="2400" dirty="0" err="1" smtClean="0">
                <a:latin typeface="Calibri" pitchFamily="34" charset="0"/>
              </a:rPr>
              <a:t>halal</a:t>
            </a:r>
            <a:r>
              <a:rPr lang="en-US" sz="2400" dirty="0" smtClean="0">
                <a:latin typeface="Calibri" pitchFamily="34" charset="0"/>
              </a:rPr>
              <a:t> meat?</a:t>
            </a:r>
          </a:p>
          <a:p>
            <a:pPr algn="just">
              <a:lnSpc>
                <a:spcPct val="120000"/>
              </a:lnSpc>
            </a:pPr>
            <a:r>
              <a:rPr lang="en-US" sz="2400" dirty="0" smtClean="0">
                <a:latin typeface="Calibri" pitchFamily="34" charset="0"/>
              </a:rPr>
              <a:t>What is under the </a:t>
            </a:r>
            <a:r>
              <a:rPr lang="en-US" sz="2400" dirty="0" err="1" smtClean="0">
                <a:latin typeface="Calibri" pitchFamily="34" charset="0"/>
              </a:rPr>
              <a:t>Halal</a:t>
            </a:r>
            <a:r>
              <a:rPr lang="en-US" sz="2400" dirty="0" smtClean="0">
                <a:latin typeface="Calibri" pitchFamily="34" charset="0"/>
              </a:rPr>
              <a:t> umbrella?</a:t>
            </a:r>
          </a:p>
          <a:p>
            <a:pPr algn="just">
              <a:lnSpc>
                <a:spcPct val="120000"/>
              </a:lnSpc>
            </a:pPr>
            <a:r>
              <a:rPr lang="en-US" sz="2400" dirty="0" smtClean="0">
                <a:latin typeface="Calibri" pitchFamily="34" charset="0"/>
              </a:rPr>
              <a:t>What are the adverse health effects when consuming or using non-</a:t>
            </a:r>
            <a:r>
              <a:rPr lang="en-US" sz="2400" dirty="0" err="1" smtClean="0">
                <a:latin typeface="Calibri" pitchFamily="34" charset="0"/>
              </a:rPr>
              <a:t>Halal</a:t>
            </a:r>
            <a:r>
              <a:rPr lang="en-US" sz="2400" dirty="0" smtClean="0">
                <a:latin typeface="Calibri" pitchFamily="34" charset="0"/>
              </a:rPr>
              <a:t> products? </a:t>
            </a:r>
          </a:p>
          <a:p>
            <a:pPr algn="just">
              <a:lnSpc>
                <a:spcPct val="120000"/>
              </a:lnSpc>
            </a:pPr>
            <a:r>
              <a:rPr lang="en-US" sz="2400" dirty="0" smtClean="0">
                <a:latin typeface="Calibri" pitchFamily="34" charset="0"/>
              </a:rPr>
              <a:t>Conclusions</a:t>
            </a:r>
          </a:p>
          <a:p>
            <a:pPr algn="just">
              <a:lnSpc>
                <a:spcPct val="120000"/>
              </a:lnSpc>
            </a:pPr>
            <a:r>
              <a:rPr lang="en-US" sz="2400" dirty="0" smtClean="0">
                <a:latin typeface="Calibri" pitchFamily="34" charset="0"/>
              </a:rPr>
              <a:t>Recommendations</a:t>
            </a:r>
          </a:p>
          <a:p>
            <a:pPr algn="just">
              <a:lnSpc>
                <a:spcPct val="120000"/>
              </a:lnSpc>
              <a:spcBef>
                <a:spcPts val="600"/>
              </a:spcBef>
            </a:pPr>
            <a:endParaRPr lang="ar-KW" sz="2400" dirty="0">
              <a:latin typeface="Calibri" pitchFamily="34" charset="0"/>
              <a:cs typeface="Times New Roman" pitchFamily="18" charset="0"/>
            </a:endParaRPr>
          </a:p>
        </p:txBody>
      </p:sp>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rmAutofit fontScale="90000"/>
          </a:bodyPr>
          <a:lstStyle/>
          <a:p>
            <a:pPr algn="l">
              <a:defRPr/>
            </a:pPr>
            <a:r>
              <a:rPr lang="en-US" dirty="0" smtClean="0">
                <a:solidFill>
                  <a:schemeClr val="tx1">
                    <a:lumMod val="65000"/>
                    <a:lumOff val="35000"/>
                  </a:schemeClr>
                </a:solidFill>
                <a:latin typeface="Calibri" pitchFamily="34" charset="0"/>
                <a:ea typeface="ＭＳ Ｐゴシック" charset="-128"/>
                <a:cs typeface="Calibri" pitchFamily="34" charset="0"/>
              </a:rPr>
              <a:t>Content</a:t>
            </a:r>
            <a:endParaRPr lang="en-MY" dirty="0">
              <a:solidFill>
                <a:schemeClr val="tx1">
                  <a:lumMod val="65000"/>
                  <a:lumOff val="35000"/>
                </a:schemeClr>
              </a:solidFill>
              <a:latin typeface="Calibri" pitchFamily="34" charset="0"/>
              <a:ea typeface="ＭＳ Ｐゴシック" charset="-128"/>
              <a:cs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0" name="Title 1"/>
          <p:cNvSpPr>
            <a:spLocks noGrp="1"/>
          </p:cNvSpPr>
          <p:nvPr>
            <p:ph type="title"/>
          </p:nvPr>
        </p:nvSpPr>
        <p:spPr>
          <a:xfrm>
            <a:off x="457200" y="142852"/>
            <a:ext cx="8229600" cy="720000"/>
          </a:xfrm>
        </p:spPr>
        <p:txBody>
          <a:bodyPr>
            <a:noAutofit/>
          </a:bodyPr>
          <a:lstStyle/>
          <a:p>
            <a:pPr algn="l"/>
            <a:r>
              <a:rPr lang="en-US" sz="2800" dirty="0" smtClean="0">
                <a:solidFill>
                  <a:schemeClr val="tx1">
                    <a:lumMod val="75000"/>
                    <a:lumOff val="25000"/>
                  </a:schemeClr>
                </a:solidFill>
                <a:latin typeface="Calibri" pitchFamily="34" charset="0"/>
              </a:rPr>
              <a:t>What do you know about Gelatin E441?</a:t>
            </a:r>
            <a:endParaRPr lang="en-US" sz="2800" dirty="0">
              <a:solidFill>
                <a:schemeClr val="tx1">
                  <a:lumMod val="75000"/>
                  <a:lumOff val="25000"/>
                </a:schemeClr>
              </a:solidFill>
              <a:latin typeface="Calibri" pitchFamily="34" charset="0"/>
            </a:endParaRPr>
          </a:p>
        </p:txBody>
      </p:sp>
      <p:sp>
        <p:nvSpPr>
          <p:cNvPr id="11" name="Rectangle 10"/>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grpSp>
        <p:nvGrpSpPr>
          <p:cNvPr id="22" name="Group 21"/>
          <p:cNvGrpSpPr>
            <a:grpSpLocks/>
          </p:cNvGrpSpPr>
          <p:nvPr/>
        </p:nvGrpSpPr>
        <p:grpSpPr bwMode="auto">
          <a:xfrm>
            <a:off x="457200" y="2752754"/>
            <a:ext cx="5976000" cy="3528000"/>
            <a:chOff x="457200" y="2038350"/>
            <a:chExt cx="7558088" cy="4819650"/>
          </a:xfrm>
        </p:grpSpPr>
        <p:pic>
          <p:nvPicPr>
            <p:cNvPr id="23" name="Picture 8"/>
            <p:cNvPicPr>
              <a:picLocks noChangeAspect="1" noChangeArrowheads="1"/>
            </p:cNvPicPr>
            <p:nvPr/>
          </p:nvPicPr>
          <p:blipFill>
            <a:blip r:embed="rId3" cstate="print"/>
            <a:srcRect/>
            <a:stretch>
              <a:fillRect/>
            </a:stretch>
          </p:blipFill>
          <p:spPr bwMode="auto">
            <a:xfrm>
              <a:off x="2971800" y="2057400"/>
              <a:ext cx="1752600" cy="1752600"/>
            </a:xfrm>
            <a:prstGeom prst="rect">
              <a:avLst/>
            </a:prstGeom>
            <a:noFill/>
            <a:ln w="9525">
              <a:noFill/>
              <a:miter lim="800000"/>
              <a:headEnd/>
              <a:tailEnd/>
            </a:ln>
          </p:spPr>
        </p:pic>
        <p:pic>
          <p:nvPicPr>
            <p:cNvPr id="24" name="Picture 9"/>
            <p:cNvPicPr>
              <a:picLocks noChangeAspect="1" noChangeArrowheads="1"/>
            </p:cNvPicPr>
            <p:nvPr/>
          </p:nvPicPr>
          <p:blipFill>
            <a:blip r:embed="rId4" cstate="print"/>
            <a:srcRect/>
            <a:stretch>
              <a:fillRect/>
            </a:stretch>
          </p:blipFill>
          <p:spPr bwMode="auto">
            <a:xfrm>
              <a:off x="457200" y="4038600"/>
              <a:ext cx="2400300" cy="1924050"/>
            </a:xfrm>
            <a:prstGeom prst="rect">
              <a:avLst/>
            </a:prstGeom>
            <a:noFill/>
            <a:ln w="9525">
              <a:noFill/>
              <a:miter lim="800000"/>
              <a:headEnd/>
              <a:tailEnd/>
            </a:ln>
          </p:spPr>
        </p:pic>
        <p:pic>
          <p:nvPicPr>
            <p:cNvPr id="25" name="Picture 6"/>
            <p:cNvPicPr>
              <a:picLocks noChangeAspect="1" noChangeArrowheads="1"/>
            </p:cNvPicPr>
            <p:nvPr/>
          </p:nvPicPr>
          <p:blipFill>
            <a:blip r:embed="rId5" cstate="print"/>
            <a:srcRect/>
            <a:stretch>
              <a:fillRect/>
            </a:stretch>
          </p:blipFill>
          <p:spPr bwMode="auto">
            <a:xfrm>
              <a:off x="457200" y="2038350"/>
              <a:ext cx="2400300" cy="1800225"/>
            </a:xfrm>
            <a:prstGeom prst="rect">
              <a:avLst/>
            </a:prstGeom>
            <a:noFill/>
            <a:ln w="9525">
              <a:noFill/>
              <a:miter lim="800000"/>
              <a:headEnd/>
              <a:tailEnd/>
            </a:ln>
          </p:spPr>
        </p:pic>
        <p:pic>
          <p:nvPicPr>
            <p:cNvPr id="26" name="Picture 9"/>
            <p:cNvPicPr>
              <a:picLocks noChangeAspect="1" noChangeArrowheads="1"/>
            </p:cNvPicPr>
            <p:nvPr/>
          </p:nvPicPr>
          <p:blipFill>
            <a:blip r:embed="rId6" cstate="print"/>
            <a:srcRect/>
            <a:stretch>
              <a:fillRect/>
            </a:stretch>
          </p:blipFill>
          <p:spPr bwMode="auto">
            <a:xfrm>
              <a:off x="2895600" y="4046538"/>
              <a:ext cx="1828800" cy="1916112"/>
            </a:xfrm>
            <a:prstGeom prst="rect">
              <a:avLst/>
            </a:prstGeom>
            <a:noFill/>
            <a:ln w="9525">
              <a:noFill/>
              <a:miter lim="800000"/>
              <a:headEnd/>
              <a:tailEnd/>
            </a:ln>
          </p:spPr>
        </p:pic>
        <p:pic>
          <p:nvPicPr>
            <p:cNvPr id="27" name="Picture 14"/>
            <p:cNvPicPr>
              <a:picLocks noChangeAspect="1" noChangeArrowheads="1"/>
            </p:cNvPicPr>
            <p:nvPr/>
          </p:nvPicPr>
          <p:blipFill>
            <a:blip r:embed="rId7"/>
            <a:srcRect/>
            <a:stretch>
              <a:fillRect/>
            </a:stretch>
          </p:blipFill>
          <p:spPr bwMode="auto">
            <a:xfrm>
              <a:off x="5678488" y="5310188"/>
              <a:ext cx="2336800" cy="1547812"/>
            </a:xfrm>
            <a:prstGeom prst="rect">
              <a:avLst/>
            </a:prstGeom>
            <a:noFill/>
            <a:ln w="9525">
              <a:noFill/>
              <a:miter lim="800000"/>
              <a:headEnd/>
              <a:tailEnd/>
            </a:ln>
          </p:spPr>
        </p:pic>
      </p:grpSp>
      <p:sp>
        <p:nvSpPr>
          <p:cNvPr id="28" name="Rectangle 3"/>
          <p:cNvSpPr>
            <a:spLocks noChangeArrowheads="1"/>
          </p:cNvSpPr>
          <p:nvPr/>
        </p:nvSpPr>
        <p:spPr bwMode="auto">
          <a:xfrm>
            <a:off x="381000" y="1171604"/>
            <a:ext cx="8305800" cy="1308100"/>
          </a:xfrm>
          <a:prstGeom prst="rect">
            <a:avLst/>
          </a:prstGeom>
          <a:noFill/>
          <a:ln w="28575">
            <a:noFill/>
            <a:miter lim="800000"/>
            <a:headEnd/>
            <a:tailEnd/>
          </a:ln>
        </p:spPr>
        <p:txBody>
          <a:bodyPr>
            <a:spAutoFit/>
          </a:bodyPr>
          <a:lstStyle/>
          <a:p>
            <a:pPr algn="just">
              <a:lnSpc>
                <a:spcPct val="150000"/>
              </a:lnSpc>
            </a:pPr>
            <a:r>
              <a:rPr lang="en-US" sz="2800" b="0" dirty="0">
                <a:latin typeface="Calibri" pitchFamily="34" charset="0"/>
              </a:rPr>
              <a:t>It is the animal (Bovine, Pig or Fish) protein that is used to </a:t>
            </a:r>
            <a:r>
              <a:rPr lang="en-US" sz="2800" dirty="0">
                <a:solidFill>
                  <a:srgbClr val="FF0000"/>
                </a:solidFill>
                <a:latin typeface="Calibri" pitchFamily="34" charset="0"/>
              </a:rPr>
              <a:t>hold</a:t>
            </a:r>
            <a:r>
              <a:rPr lang="en-US" sz="2800" b="0" dirty="0">
                <a:latin typeface="Calibri" pitchFamily="34" charset="0"/>
              </a:rPr>
              <a:t> or </a:t>
            </a:r>
            <a:r>
              <a:rPr lang="en-US" sz="2800" dirty="0">
                <a:solidFill>
                  <a:srgbClr val="FF0000"/>
                </a:solidFill>
                <a:latin typeface="Calibri" pitchFamily="34" charset="0"/>
              </a:rPr>
              <a:t>capsulate</a:t>
            </a:r>
            <a:r>
              <a:rPr lang="en-US" sz="2800" b="0" dirty="0">
                <a:latin typeface="Calibri" pitchFamily="34" charset="0"/>
              </a:rPr>
              <a:t> </a:t>
            </a:r>
            <a:r>
              <a:rPr lang="en-US" sz="2800" dirty="0">
                <a:latin typeface="Calibri" pitchFamily="34" charset="0"/>
              </a:rPr>
              <a:t>f</a:t>
            </a:r>
            <a:r>
              <a:rPr lang="en-US" sz="2800" b="0" dirty="0">
                <a:latin typeface="Calibri" pitchFamily="34" charset="0"/>
              </a:rPr>
              <a:t>ood/medicine.</a:t>
            </a:r>
          </a:p>
        </p:txBody>
      </p:sp>
      <p:pic>
        <p:nvPicPr>
          <p:cNvPr id="21" name="Picture 11"/>
          <p:cNvPicPr>
            <a:picLocks noChangeAspect="1" noChangeArrowheads="1"/>
          </p:cNvPicPr>
          <p:nvPr/>
        </p:nvPicPr>
        <p:blipFill>
          <a:blip r:embed="rId8"/>
          <a:srcRect/>
          <a:stretch>
            <a:fillRect/>
          </a:stretch>
        </p:blipFill>
        <p:spPr bwMode="auto">
          <a:xfrm>
            <a:off x="5181600" y="2771804"/>
            <a:ext cx="3330575" cy="3252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0" name="Picture 4" descr="نتيجة بحث الصور عن ‪chemical gelatin‬‏"/>
          <p:cNvPicPr>
            <a:picLocks noChangeAspect="1" noChangeArrowheads="1"/>
          </p:cNvPicPr>
          <p:nvPr/>
        </p:nvPicPr>
        <p:blipFill>
          <a:blip r:embed="rId2"/>
          <a:srcRect/>
          <a:stretch>
            <a:fillRect/>
          </a:stretch>
        </p:blipFill>
        <p:spPr bwMode="auto">
          <a:xfrm>
            <a:off x="285720" y="3843350"/>
            <a:ext cx="3571875" cy="1276350"/>
          </a:xfrm>
          <a:prstGeom prst="rect">
            <a:avLst/>
          </a:prstGeom>
          <a:noFill/>
          <a:ln w="9525">
            <a:noFill/>
            <a:miter lim="800000"/>
            <a:headEnd/>
            <a:tailEnd/>
          </a:ln>
        </p:spPr>
      </p:pic>
      <p:grpSp>
        <p:nvGrpSpPr>
          <p:cNvPr id="31" name="Group 13"/>
          <p:cNvGrpSpPr>
            <a:grpSpLocks/>
          </p:cNvGrpSpPr>
          <p:nvPr/>
        </p:nvGrpSpPr>
        <p:grpSpPr bwMode="auto">
          <a:xfrm>
            <a:off x="466695" y="1200162"/>
            <a:ext cx="3457575" cy="2419350"/>
            <a:chOff x="657593" y="746551"/>
            <a:chExt cx="3457207" cy="2418924"/>
          </a:xfrm>
        </p:grpSpPr>
        <p:grpSp>
          <p:nvGrpSpPr>
            <p:cNvPr id="32" name="Group 114"/>
            <p:cNvGrpSpPr>
              <a:grpSpLocks/>
            </p:cNvGrpSpPr>
            <p:nvPr/>
          </p:nvGrpSpPr>
          <p:grpSpPr bwMode="auto">
            <a:xfrm>
              <a:off x="752475" y="2286000"/>
              <a:ext cx="3200400" cy="879475"/>
              <a:chOff x="1524000" y="5943600"/>
              <a:chExt cx="3200400" cy="879054"/>
            </a:xfrm>
          </p:grpSpPr>
          <p:pic>
            <p:nvPicPr>
              <p:cNvPr id="35" name="Picture 3"/>
              <p:cNvPicPr>
                <a:picLocks noChangeAspect="1" noChangeArrowheads="1"/>
              </p:cNvPicPr>
              <p:nvPr/>
            </p:nvPicPr>
            <p:blipFill>
              <a:blip r:embed="rId3"/>
              <a:srcRect/>
              <a:stretch>
                <a:fillRect/>
              </a:stretch>
            </p:blipFill>
            <p:spPr bwMode="auto">
              <a:xfrm>
                <a:off x="1524000" y="5943600"/>
                <a:ext cx="879054" cy="879054"/>
              </a:xfrm>
              <a:prstGeom prst="rect">
                <a:avLst/>
              </a:prstGeom>
              <a:noFill/>
              <a:ln w="9525">
                <a:noFill/>
                <a:miter lim="800000"/>
                <a:headEnd/>
                <a:tailEnd/>
              </a:ln>
            </p:spPr>
          </p:pic>
          <p:pic>
            <p:nvPicPr>
              <p:cNvPr id="36" name="Picture 4"/>
              <p:cNvPicPr>
                <a:picLocks noChangeAspect="1" noChangeArrowheads="1"/>
              </p:cNvPicPr>
              <p:nvPr/>
            </p:nvPicPr>
            <p:blipFill>
              <a:blip r:embed="rId4"/>
              <a:srcRect/>
              <a:stretch>
                <a:fillRect/>
              </a:stretch>
            </p:blipFill>
            <p:spPr bwMode="auto">
              <a:xfrm>
                <a:off x="3962400" y="6019800"/>
                <a:ext cx="762000" cy="762000"/>
              </a:xfrm>
              <a:prstGeom prst="rect">
                <a:avLst/>
              </a:prstGeom>
              <a:noFill/>
              <a:ln w="9525">
                <a:noFill/>
                <a:miter lim="800000"/>
                <a:headEnd/>
                <a:tailEnd/>
              </a:ln>
            </p:spPr>
          </p:pic>
        </p:grpSp>
        <p:sp>
          <p:nvSpPr>
            <p:cNvPr id="33" name="Rectangle 110"/>
            <p:cNvSpPr>
              <a:spLocks noChangeArrowheads="1"/>
            </p:cNvSpPr>
            <p:nvPr/>
          </p:nvSpPr>
          <p:spPr bwMode="auto">
            <a:xfrm>
              <a:off x="657593" y="746551"/>
              <a:ext cx="3457207" cy="1384751"/>
            </a:xfrm>
            <a:prstGeom prst="rect">
              <a:avLst/>
            </a:prstGeom>
            <a:noFill/>
            <a:ln w="9525">
              <a:noFill/>
              <a:miter lim="800000"/>
              <a:headEnd/>
              <a:tailEnd/>
            </a:ln>
          </p:spPr>
          <p:txBody>
            <a:bodyPr>
              <a:spAutoFit/>
            </a:bodyPr>
            <a:lstStyle/>
            <a:p>
              <a:pPr algn="ctr">
                <a:lnSpc>
                  <a:spcPct val="150000"/>
                </a:lnSpc>
              </a:pPr>
              <a:r>
                <a:rPr lang="en-US" sz="1400">
                  <a:solidFill>
                    <a:srgbClr val="0070C0"/>
                  </a:solidFill>
                  <a:latin typeface="Calibri" pitchFamily="34" charset="0"/>
                </a:rPr>
                <a:t>In the case of gelatin, in which it is a product of collagen, after extraction of collagen with heat and caustic solution it will be cut down into protein chains</a:t>
              </a:r>
            </a:p>
          </p:txBody>
        </p:sp>
        <p:cxnSp>
          <p:nvCxnSpPr>
            <p:cNvPr id="34" name="Straight Arrow Connector 33"/>
            <p:cNvCxnSpPr/>
            <p:nvPr/>
          </p:nvCxnSpPr>
          <p:spPr>
            <a:xfrm>
              <a:off x="1708406" y="2725815"/>
              <a:ext cx="1415899"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37" name="Group 36"/>
          <p:cNvGrpSpPr>
            <a:grpSpLocks/>
          </p:cNvGrpSpPr>
          <p:nvPr/>
        </p:nvGrpSpPr>
        <p:grpSpPr bwMode="auto">
          <a:xfrm>
            <a:off x="4533870" y="1216037"/>
            <a:ext cx="4157663" cy="3998913"/>
            <a:chOff x="4724400" y="762000"/>
            <a:chExt cx="4158417" cy="3998913"/>
          </a:xfrm>
        </p:grpSpPr>
        <p:grpSp>
          <p:nvGrpSpPr>
            <p:cNvPr id="38" name="Group 37"/>
            <p:cNvGrpSpPr>
              <a:grpSpLocks/>
            </p:cNvGrpSpPr>
            <p:nvPr/>
          </p:nvGrpSpPr>
          <p:grpSpPr bwMode="auto">
            <a:xfrm>
              <a:off x="4724400" y="762000"/>
              <a:ext cx="3581400" cy="3998913"/>
              <a:chOff x="4724400" y="762000"/>
              <a:chExt cx="3581400" cy="3999416"/>
            </a:xfrm>
          </p:grpSpPr>
          <p:sp>
            <p:nvSpPr>
              <p:cNvPr id="40" name="Rectangle 109"/>
              <p:cNvSpPr>
                <a:spLocks noChangeArrowheads="1"/>
              </p:cNvSpPr>
              <p:nvPr/>
            </p:nvSpPr>
            <p:spPr bwMode="auto">
              <a:xfrm>
                <a:off x="4724400" y="762000"/>
                <a:ext cx="3581400" cy="738757"/>
              </a:xfrm>
              <a:prstGeom prst="rect">
                <a:avLst/>
              </a:prstGeom>
              <a:noFill/>
              <a:ln w="9525">
                <a:noFill/>
                <a:miter lim="800000"/>
                <a:headEnd/>
                <a:tailEnd/>
              </a:ln>
            </p:spPr>
            <p:txBody>
              <a:bodyPr>
                <a:spAutoFit/>
              </a:bodyPr>
              <a:lstStyle/>
              <a:p>
                <a:pPr algn="ctr">
                  <a:lnSpc>
                    <a:spcPct val="150000"/>
                  </a:lnSpc>
                </a:pPr>
                <a:r>
                  <a:rPr lang="en-US" sz="1400">
                    <a:solidFill>
                      <a:srgbClr val="0070C0"/>
                    </a:solidFill>
                    <a:latin typeface="Calibri" pitchFamily="34" charset="0"/>
                  </a:rPr>
                  <a:t>Gelatin composition of amino acids are the same as in the mother molecule of collagen</a:t>
                </a:r>
              </a:p>
            </p:txBody>
          </p:sp>
          <p:pic>
            <p:nvPicPr>
              <p:cNvPr id="41" name="Picture 96"/>
              <p:cNvPicPr>
                <a:picLocks noChangeAspect="1" noChangeArrowheads="1"/>
              </p:cNvPicPr>
              <p:nvPr/>
            </p:nvPicPr>
            <p:blipFill>
              <a:blip r:embed="rId5"/>
              <a:srcRect/>
              <a:stretch>
                <a:fillRect/>
              </a:stretch>
            </p:blipFill>
            <p:spPr bwMode="auto">
              <a:xfrm>
                <a:off x="4724400" y="1930315"/>
                <a:ext cx="3387766" cy="2831101"/>
              </a:xfrm>
              <a:prstGeom prst="rect">
                <a:avLst/>
              </a:prstGeom>
              <a:noFill/>
              <a:ln w="9525">
                <a:noFill/>
                <a:miter lim="800000"/>
                <a:headEnd/>
                <a:tailEnd/>
              </a:ln>
            </p:spPr>
          </p:pic>
        </p:grpSp>
        <p:sp>
          <p:nvSpPr>
            <p:cNvPr id="39" name="Rectangle 1"/>
            <p:cNvSpPr>
              <a:spLocks noChangeArrowheads="1"/>
            </p:cNvSpPr>
            <p:nvPr/>
          </p:nvSpPr>
          <p:spPr bwMode="auto">
            <a:xfrm>
              <a:off x="7693517" y="1946454"/>
              <a:ext cx="1189300" cy="369332"/>
            </a:xfrm>
            <a:prstGeom prst="rect">
              <a:avLst/>
            </a:prstGeom>
            <a:noFill/>
            <a:ln w="9525">
              <a:noFill/>
              <a:miter lim="800000"/>
              <a:headEnd/>
              <a:tailEnd/>
            </a:ln>
          </p:spPr>
          <p:txBody>
            <a:bodyPr wrap="none">
              <a:spAutoFit/>
            </a:bodyPr>
            <a:lstStyle/>
            <a:p>
              <a:r>
                <a:rPr lang="en-US">
                  <a:latin typeface="Calibri" pitchFamily="34" charset="0"/>
                </a:rPr>
                <a:t>&amp; collagen</a:t>
              </a: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3"/>
          <p:cNvSpPr>
            <a:spLocks noChangeArrowheads="1"/>
          </p:cNvSpPr>
          <p:nvPr/>
        </p:nvSpPr>
        <p:spPr bwMode="auto">
          <a:xfrm>
            <a:off x="152400" y="714356"/>
            <a:ext cx="8534400" cy="896938"/>
          </a:xfrm>
          <a:prstGeom prst="rect">
            <a:avLst/>
          </a:prstGeom>
          <a:noFill/>
          <a:ln w="76200">
            <a:noFill/>
            <a:miter lim="800000"/>
            <a:headEnd/>
            <a:tailEnd/>
          </a:ln>
        </p:spPr>
        <p:txBody>
          <a:bodyPr bIns="108000">
            <a:spAutoFit/>
          </a:bodyPr>
          <a:lstStyle/>
          <a:p>
            <a:pPr marL="342900" indent="-342900" algn="just">
              <a:lnSpc>
                <a:spcPct val="200000"/>
              </a:lnSpc>
            </a:pPr>
            <a:r>
              <a:rPr lang="en-US" sz="2800" b="0" u="sng">
                <a:latin typeface="Calibri" pitchFamily="34" charset="0"/>
              </a:rPr>
              <a:t>What about food additives like:</a:t>
            </a:r>
          </a:p>
        </p:txBody>
      </p:sp>
      <p:sp>
        <p:nvSpPr>
          <p:cNvPr id="23" name="Text Box 25"/>
          <p:cNvSpPr txBox="1">
            <a:spLocks noChangeArrowheads="1"/>
          </p:cNvSpPr>
          <p:nvPr/>
        </p:nvSpPr>
        <p:spPr bwMode="auto">
          <a:xfrm>
            <a:off x="228600" y="2274869"/>
            <a:ext cx="8382000" cy="3203575"/>
          </a:xfrm>
          <a:prstGeom prst="rect">
            <a:avLst/>
          </a:prstGeom>
          <a:noFill/>
          <a:ln w="76200">
            <a:noFill/>
            <a:miter lim="800000"/>
            <a:headEnd/>
            <a:tailEnd/>
          </a:ln>
        </p:spPr>
        <p:txBody>
          <a:bodyPr>
            <a:spAutoFit/>
          </a:bodyPr>
          <a:lstStyle/>
          <a:p>
            <a:pPr algn="ctr">
              <a:spcBef>
                <a:spcPct val="50000"/>
              </a:spcBef>
            </a:pPr>
            <a:r>
              <a:rPr lang="en-US" sz="2800" b="0">
                <a:latin typeface="Calibri" pitchFamily="34" charset="0"/>
                <a:ea typeface="MS PGothic" pitchFamily="34" charset="-128"/>
                <a:cs typeface="Calibri" pitchFamily="34" charset="0"/>
              </a:rPr>
              <a:t>E470-E479</a:t>
            </a:r>
          </a:p>
          <a:p>
            <a:pPr algn="ctr">
              <a:lnSpc>
                <a:spcPct val="200000"/>
              </a:lnSpc>
              <a:spcBef>
                <a:spcPct val="50000"/>
              </a:spcBef>
            </a:pPr>
            <a:r>
              <a:rPr lang="en-US" sz="2800" b="0">
                <a:latin typeface="Calibri" pitchFamily="34" charset="0"/>
                <a:ea typeface="MS PGothic" pitchFamily="34" charset="-128"/>
                <a:cs typeface="Calibri" pitchFamily="34" charset="0"/>
              </a:rPr>
              <a:t>These are </a:t>
            </a:r>
            <a:r>
              <a:rPr lang="en-US" sz="2800" b="0" u="sng">
                <a:latin typeface="Calibri" pitchFamily="34" charset="0"/>
                <a:ea typeface="MS PGothic" pitchFamily="34" charset="-128"/>
                <a:cs typeface="Calibri" pitchFamily="34" charset="0"/>
              </a:rPr>
              <a:t>emulsifiers </a:t>
            </a:r>
            <a:r>
              <a:rPr lang="en-US" sz="2800" b="0">
                <a:latin typeface="Calibri" pitchFamily="34" charset="0"/>
                <a:ea typeface="MS PGothic" pitchFamily="34" charset="-128"/>
                <a:cs typeface="Calibri" pitchFamily="34" charset="0"/>
              </a:rPr>
              <a:t> of unknown fat origin, and even if it is written on the label : </a:t>
            </a:r>
            <a:r>
              <a:rPr lang="en-US" sz="2800" b="0">
                <a:solidFill>
                  <a:srgbClr val="006600"/>
                </a:solidFill>
                <a:latin typeface="Calibri" pitchFamily="34" charset="0"/>
                <a:ea typeface="MS PGothic" pitchFamily="34" charset="-128"/>
                <a:cs typeface="Calibri" pitchFamily="34" charset="0"/>
              </a:rPr>
              <a:t>of vegetable origin</a:t>
            </a:r>
            <a:r>
              <a:rPr lang="en-US" sz="2800" b="0">
                <a:latin typeface="Calibri" pitchFamily="34" charset="0"/>
                <a:ea typeface="MS PGothic" pitchFamily="34" charset="-128"/>
                <a:cs typeface="Calibri" pitchFamily="34" charset="0"/>
              </a:rPr>
              <a:t>; it must be verified by a third party.</a:t>
            </a:r>
          </a:p>
        </p:txBody>
      </p:sp>
      <p:pic>
        <p:nvPicPr>
          <p:cNvPr id="24" name="Picture 5"/>
          <p:cNvPicPr>
            <a:picLocks noChangeAspect="1" noChangeArrowheads="1"/>
          </p:cNvPicPr>
          <p:nvPr/>
        </p:nvPicPr>
        <p:blipFill>
          <a:blip r:embed="rId2"/>
          <a:srcRect/>
          <a:stretch>
            <a:fillRect/>
          </a:stretch>
        </p:blipFill>
        <p:spPr bwMode="auto">
          <a:xfrm>
            <a:off x="6096000" y="1247756"/>
            <a:ext cx="2085975"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3"/>
          <p:cNvPicPr>
            <a:picLocks noChangeAspect="1" noChangeArrowheads="1"/>
          </p:cNvPicPr>
          <p:nvPr/>
        </p:nvPicPr>
        <p:blipFill>
          <a:blip r:embed="rId2"/>
          <a:srcRect/>
          <a:stretch>
            <a:fillRect/>
          </a:stretch>
        </p:blipFill>
        <p:spPr bwMode="auto">
          <a:xfrm>
            <a:off x="4610112" y="3714752"/>
            <a:ext cx="1676400" cy="1371600"/>
          </a:xfrm>
          <a:prstGeom prst="rect">
            <a:avLst/>
          </a:prstGeom>
          <a:noFill/>
          <a:ln w="9525">
            <a:noFill/>
            <a:miter lim="800000"/>
            <a:headEnd/>
            <a:tailEnd/>
          </a:ln>
        </p:spPr>
      </p:pic>
      <p:pic>
        <p:nvPicPr>
          <p:cNvPr id="10" name="Picture 4"/>
          <p:cNvPicPr>
            <a:picLocks noChangeAspect="1" noChangeArrowheads="1"/>
          </p:cNvPicPr>
          <p:nvPr/>
        </p:nvPicPr>
        <p:blipFill>
          <a:blip r:embed="rId3"/>
          <a:srcRect/>
          <a:stretch>
            <a:fillRect/>
          </a:stretch>
        </p:blipFill>
        <p:spPr bwMode="auto">
          <a:xfrm>
            <a:off x="1928794" y="4929198"/>
            <a:ext cx="1676400" cy="1185863"/>
          </a:xfrm>
          <a:prstGeom prst="rect">
            <a:avLst/>
          </a:prstGeom>
          <a:noFill/>
          <a:ln w="9525">
            <a:noFill/>
            <a:miter lim="800000"/>
            <a:headEnd/>
            <a:tailEnd/>
          </a:ln>
        </p:spPr>
      </p:pic>
      <p:pic>
        <p:nvPicPr>
          <p:cNvPr id="11" name="Picture 6"/>
          <p:cNvPicPr>
            <a:picLocks noChangeAspect="1" noChangeArrowheads="1"/>
          </p:cNvPicPr>
          <p:nvPr/>
        </p:nvPicPr>
        <p:blipFill>
          <a:blip r:embed="rId4">
            <a:extLst/>
          </a:blip>
          <a:srcRect/>
          <a:stretch>
            <a:fillRect/>
          </a:stretch>
        </p:blipFill>
        <p:spPr bwMode="auto">
          <a:xfrm>
            <a:off x="6590773" y="3810000"/>
            <a:ext cx="2053193" cy="18288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pic>
      <p:pic>
        <p:nvPicPr>
          <p:cNvPr id="12" name="Picture 5"/>
          <p:cNvPicPr>
            <a:picLocks noChangeAspect="1" noChangeArrowheads="1"/>
          </p:cNvPicPr>
          <p:nvPr/>
        </p:nvPicPr>
        <p:blipFill>
          <a:blip r:embed="rId5"/>
          <a:srcRect/>
          <a:stretch>
            <a:fillRect/>
          </a:stretch>
        </p:blipFill>
        <p:spPr bwMode="auto">
          <a:xfrm>
            <a:off x="4711712" y="5248296"/>
            <a:ext cx="1574800" cy="1181100"/>
          </a:xfrm>
          <a:prstGeom prst="rect">
            <a:avLst/>
          </a:prstGeom>
          <a:noFill/>
          <a:ln w="9525">
            <a:noFill/>
            <a:miter lim="800000"/>
            <a:headEnd/>
            <a:tailEnd/>
          </a:ln>
        </p:spPr>
      </p:pic>
      <p:sp>
        <p:nvSpPr>
          <p:cNvPr id="13" name="Text Box 24"/>
          <p:cNvSpPr txBox="1">
            <a:spLocks noChangeArrowheads="1"/>
          </p:cNvSpPr>
          <p:nvPr/>
        </p:nvSpPr>
        <p:spPr bwMode="auto">
          <a:xfrm>
            <a:off x="3124200" y="381000"/>
            <a:ext cx="5638800" cy="2862263"/>
          </a:xfrm>
          <a:prstGeom prst="rect">
            <a:avLst/>
          </a:prstGeom>
          <a:noFill/>
          <a:ln w="76200">
            <a:noFill/>
            <a:miter lim="800000"/>
            <a:headEnd/>
            <a:tailEnd/>
          </a:ln>
        </p:spPr>
        <p:txBody>
          <a:bodyPr>
            <a:spAutoFit/>
          </a:bodyPr>
          <a:lstStyle/>
          <a:p>
            <a:pPr algn="ctr">
              <a:spcBef>
                <a:spcPct val="50000"/>
              </a:spcBef>
            </a:pPr>
            <a:r>
              <a:rPr lang="en-US" sz="3600">
                <a:latin typeface="Calibri" pitchFamily="34" charset="0"/>
                <a:ea typeface="MS PGothic" pitchFamily="34" charset="-128"/>
                <a:cs typeface="Calibri" pitchFamily="34" charset="0"/>
              </a:rPr>
              <a:t>E542</a:t>
            </a:r>
          </a:p>
          <a:p>
            <a:pPr algn="ctr">
              <a:spcBef>
                <a:spcPct val="50000"/>
              </a:spcBef>
            </a:pPr>
            <a:r>
              <a:rPr lang="en-US" sz="3200">
                <a:latin typeface="Calibri" pitchFamily="34" charset="0"/>
                <a:ea typeface="MS PGothic" pitchFamily="34" charset="-128"/>
                <a:cs typeface="Calibri" pitchFamily="34" charset="0"/>
              </a:rPr>
              <a:t>This is bone phosphate that is used as </a:t>
            </a:r>
            <a:r>
              <a:rPr lang="en-US" sz="3200">
                <a:solidFill>
                  <a:srgbClr val="FF0000"/>
                </a:solidFill>
                <a:latin typeface="Calibri" pitchFamily="34" charset="0"/>
                <a:ea typeface="MS PGothic" pitchFamily="34" charset="-128"/>
                <a:cs typeface="Calibri" pitchFamily="34" charset="0"/>
              </a:rPr>
              <a:t>anti-caking</a:t>
            </a:r>
            <a:r>
              <a:rPr lang="en-US" sz="3200">
                <a:latin typeface="Calibri" pitchFamily="34" charset="0"/>
                <a:ea typeface="MS PGothic" pitchFamily="34" charset="-128"/>
                <a:cs typeface="Calibri" pitchFamily="34" charset="0"/>
              </a:rPr>
              <a:t> </a:t>
            </a:r>
            <a:r>
              <a:rPr lang="en-US" sz="3200">
                <a:solidFill>
                  <a:srgbClr val="FF0000"/>
                </a:solidFill>
                <a:latin typeface="Calibri" pitchFamily="34" charset="0"/>
                <a:ea typeface="MS PGothic" pitchFamily="34" charset="-128"/>
                <a:cs typeface="Calibri" pitchFamily="34" charset="0"/>
              </a:rPr>
              <a:t>agent</a:t>
            </a:r>
            <a:r>
              <a:rPr lang="en-US" sz="3200">
                <a:latin typeface="Calibri" pitchFamily="34" charset="0"/>
                <a:ea typeface="MS PGothic" pitchFamily="34" charset="-128"/>
                <a:cs typeface="Calibri" pitchFamily="34" charset="0"/>
              </a:rPr>
              <a:t> in </a:t>
            </a:r>
            <a:r>
              <a:rPr lang="en-US" sz="3200">
                <a:solidFill>
                  <a:srgbClr val="7030A0"/>
                </a:solidFill>
                <a:latin typeface="Calibri" pitchFamily="34" charset="0"/>
                <a:ea typeface="MS PGothic" pitchFamily="34" charset="-128"/>
                <a:cs typeface="Calibri" pitchFamily="34" charset="0"/>
              </a:rPr>
              <a:t>powdered products </a:t>
            </a:r>
            <a:r>
              <a:rPr lang="en-US" sz="3200">
                <a:latin typeface="Calibri" pitchFamily="34" charset="0"/>
                <a:ea typeface="MS PGothic" pitchFamily="34" charset="-128"/>
                <a:cs typeface="Calibri" pitchFamily="34" charset="0"/>
              </a:rPr>
              <a:t>like chocolate, coffee, and so on.</a:t>
            </a:r>
          </a:p>
        </p:txBody>
      </p:sp>
      <p:pic>
        <p:nvPicPr>
          <p:cNvPr id="14" name="Picture 2"/>
          <p:cNvPicPr>
            <a:picLocks noChangeAspect="1" noChangeArrowheads="1"/>
          </p:cNvPicPr>
          <p:nvPr/>
        </p:nvPicPr>
        <p:blipFill>
          <a:blip r:embed="rId6"/>
          <a:srcRect/>
          <a:stretch>
            <a:fillRect/>
          </a:stretch>
        </p:blipFill>
        <p:spPr bwMode="auto">
          <a:xfrm>
            <a:off x="0" y="92075"/>
            <a:ext cx="3124200" cy="417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130"/>
          <p:cNvGrpSpPr>
            <a:grpSpLocks/>
          </p:cNvGrpSpPr>
          <p:nvPr/>
        </p:nvGrpSpPr>
        <p:grpSpPr bwMode="auto">
          <a:xfrm>
            <a:off x="76200" y="214290"/>
            <a:ext cx="3733800" cy="6248400"/>
            <a:chOff x="76200" y="533400"/>
            <a:chExt cx="3733800" cy="6248400"/>
          </a:xfrm>
        </p:grpSpPr>
        <p:pic>
          <p:nvPicPr>
            <p:cNvPr id="33" name="Picture 2"/>
            <p:cNvPicPr>
              <a:picLocks noChangeAspect="1" noChangeArrowheads="1"/>
            </p:cNvPicPr>
            <p:nvPr/>
          </p:nvPicPr>
          <p:blipFill>
            <a:blip r:embed="rId2"/>
            <a:srcRect/>
            <a:stretch>
              <a:fillRect/>
            </a:stretch>
          </p:blipFill>
          <p:spPr bwMode="auto">
            <a:xfrm>
              <a:off x="76200" y="4343400"/>
              <a:ext cx="3251200" cy="2438400"/>
            </a:xfrm>
            <a:prstGeom prst="rect">
              <a:avLst/>
            </a:prstGeom>
            <a:noFill/>
            <a:ln w="9525">
              <a:noFill/>
              <a:miter lim="800000"/>
              <a:headEnd/>
              <a:tailEnd/>
            </a:ln>
          </p:spPr>
        </p:pic>
        <p:pic>
          <p:nvPicPr>
            <p:cNvPr id="34" name="Picture 2"/>
            <p:cNvPicPr>
              <a:picLocks noChangeAspect="1" noChangeArrowheads="1"/>
            </p:cNvPicPr>
            <p:nvPr/>
          </p:nvPicPr>
          <p:blipFill>
            <a:blip r:embed="rId3"/>
            <a:srcRect/>
            <a:stretch>
              <a:fillRect/>
            </a:stretch>
          </p:blipFill>
          <p:spPr bwMode="auto">
            <a:xfrm>
              <a:off x="442391" y="533400"/>
              <a:ext cx="3367609" cy="4495800"/>
            </a:xfrm>
            <a:prstGeom prst="rect">
              <a:avLst/>
            </a:prstGeom>
            <a:noFill/>
            <a:ln w="9525">
              <a:noFill/>
              <a:miter lim="800000"/>
              <a:headEnd/>
              <a:tailEnd/>
            </a:ln>
          </p:spPr>
        </p:pic>
        <p:sp>
          <p:nvSpPr>
            <p:cNvPr id="35" name="Rectangle 2"/>
            <p:cNvSpPr>
              <a:spLocks noChangeArrowheads="1"/>
            </p:cNvSpPr>
            <p:nvPr/>
          </p:nvSpPr>
          <p:spPr bwMode="auto">
            <a:xfrm>
              <a:off x="1828800" y="1589088"/>
              <a:ext cx="1828800" cy="923925"/>
            </a:xfrm>
            <a:prstGeom prst="rect">
              <a:avLst/>
            </a:prstGeom>
            <a:solidFill>
              <a:schemeClr val="bg1"/>
            </a:solid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dirty="0">
                  <a:solidFill>
                    <a:srgbClr val="FF0000"/>
                  </a:solidFill>
                  <a:latin typeface="Calibri" pitchFamily="34" charset="0"/>
                  <a:cs typeface="Calibri" pitchFamily="34" charset="0"/>
                </a:rPr>
                <a:t>Plasma</a:t>
              </a:r>
              <a:endParaRPr lang="ar-KW" dirty="0">
                <a:solidFill>
                  <a:srgbClr val="FF0000"/>
                </a:solidFill>
                <a:latin typeface="Calibri" pitchFamily="34" charset="0"/>
                <a:cs typeface="Simplified Arabic" pitchFamily="18" charset="-78"/>
              </a:endParaRPr>
            </a:p>
            <a:p>
              <a:pPr algn="ctr" rtl="1">
                <a:lnSpc>
                  <a:spcPct val="150000"/>
                </a:lnSpc>
                <a:defRPr/>
              </a:pPr>
              <a:r>
                <a:rPr lang="ar-KW" dirty="0">
                  <a:solidFill>
                    <a:srgbClr val="FF0000"/>
                  </a:solidFill>
                  <a:latin typeface="Calibri" pitchFamily="34" charset="0"/>
                  <a:cs typeface="Simplified Arabic" pitchFamily="18" charset="-78"/>
                </a:rPr>
                <a:t>55%</a:t>
              </a:r>
              <a:endParaRPr lang="en-US" dirty="0">
                <a:solidFill>
                  <a:srgbClr val="FF0000"/>
                </a:solidFill>
                <a:latin typeface="Calibri" pitchFamily="34" charset="0"/>
                <a:cs typeface="Calibri" pitchFamily="34" charset="0"/>
              </a:endParaRPr>
            </a:p>
          </p:txBody>
        </p:sp>
        <p:sp>
          <p:nvSpPr>
            <p:cNvPr id="36" name="Rectangle 2"/>
            <p:cNvSpPr>
              <a:spLocks noChangeArrowheads="1"/>
            </p:cNvSpPr>
            <p:nvPr/>
          </p:nvSpPr>
          <p:spPr bwMode="auto">
            <a:xfrm>
              <a:off x="1828800" y="3695700"/>
              <a:ext cx="1828800" cy="830263"/>
            </a:xfrm>
            <a:prstGeom prst="rect">
              <a:avLst/>
            </a:prstGeom>
            <a:solidFill>
              <a:schemeClr val="bg1"/>
            </a:solid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1600" dirty="0">
                  <a:solidFill>
                    <a:srgbClr val="FF0000"/>
                  </a:solidFill>
                  <a:latin typeface="Calibri" pitchFamily="34" charset="0"/>
                  <a:cs typeface="Calibri" pitchFamily="34" charset="0"/>
                </a:rPr>
                <a:t>Red blood cells</a:t>
              </a:r>
              <a:endParaRPr lang="ar-KW" sz="1600" dirty="0">
                <a:solidFill>
                  <a:srgbClr val="FF0000"/>
                </a:solidFill>
                <a:latin typeface="Calibri" pitchFamily="34" charset="0"/>
                <a:cs typeface="Simplified Arabic" pitchFamily="18" charset="-78"/>
              </a:endParaRPr>
            </a:p>
            <a:p>
              <a:pPr algn="ctr" rtl="1">
                <a:lnSpc>
                  <a:spcPct val="150000"/>
                </a:lnSpc>
                <a:defRPr/>
              </a:pPr>
              <a:r>
                <a:rPr lang="ar-KW" sz="1600" dirty="0">
                  <a:solidFill>
                    <a:srgbClr val="FF0000"/>
                  </a:solidFill>
                  <a:latin typeface="Calibri" pitchFamily="34" charset="0"/>
                  <a:cs typeface="Simplified Arabic" pitchFamily="18" charset="-78"/>
                </a:rPr>
                <a:t>45%</a:t>
              </a:r>
              <a:endParaRPr lang="en-US" sz="1600" dirty="0">
                <a:solidFill>
                  <a:srgbClr val="FF0000"/>
                </a:solidFill>
                <a:latin typeface="Calibri" pitchFamily="34" charset="0"/>
                <a:cs typeface="Calibri" pitchFamily="34" charset="0"/>
              </a:endParaRPr>
            </a:p>
          </p:txBody>
        </p:sp>
        <p:sp>
          <p:nvSpPr>
            <p:cNvPr id="37" name="Rectangle 2"/>
            <p:cNvSpPr>
              <a:spLocks noChangeArrowheads="1"/>
            </p:cNvSpPr>
            <p:nvPr/>
          </p:nvSpPr>
          <p:spPr bwMode="auto">
            <a:xfrm>
              <a:off x="1828800" y="2751138"/>
              <a:ext cx="1828800" cy="830262"/>
            </a:xfrm>
            <a:prstGeom prst="rect">
              <a:avLst/>
            </a:prstGeom>
            <a:solidFill>
              <a:schemeClr val="bg1"/>
            </a:solid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1600" dirty="0">
                  <a:solidFill>
                    <a:srgbClr val="FF0000"/>
                  </a:solidFill>
                  <a:latin typeface="Calibri" pitchFamily="34" charset="0"/>
                  <a:cs typeface="Calibri" pitchFamily="34" charset="0"/>
                </a:rPr>
                <a:t>W</a:t>
              </a:r>
              <a:r>
                <a:rPr lang="en-US" sz="1400" dirty="0">
                  <a:solidFill>
                    <a:srgbClr val="FF0000"/>
                  </a:solidFill>
                  <a:latin typeface="Calibri" pitchFamily="34" charset="0"/>
                  <a:cs typeface="Calibri" pitchFamily="34" charset="0"/>
                </a:rPr>
                <a:t>hite blood cells</a:t>
              </a:r>
              <a:endParaRPr lang="ar-KW" sz="1400" dirty="0">
                <a:solidFill>
                  <a:srgbClr val="FF0000"/>
                </a:solidFill>
                <a:latin typeface="Calibri" pitchFamily="34" charset="0"/>
                <a:cs typeface="Simplified Arabic" pitchFamily="18" charset="-78"/>
              </a:endParaRPr>
            </a:p>
            <a:p>
              <a:pPr algn="ctr" rtl="1">
                <a:lnSpc>
                  <a:spcPct val="150000"/>
                </a:lnSpc>
                <a:defRPr/>
              </a:pPr>
              <a:r>
                <a:rPr lang="ar-KW" sz="1600" dirty="0">
                  <a:solidFill>
                    <a:srgbClr val="FF0000"/>
                  </a:solidFill>
                  <a:latin typeface="Calibri" pitchFamily="34" charset="0"/>
                  <a:cs typeface="Simplified Arabic" pitchFamily="18" charset="-78"/>
                </a:rPr>
                <a:t>أقل من 1%</a:t>
              </a:r>
              <a:endParaRPr lang="en-US" sz="1600" dirty="0">
                <a:solidFill>
                  <a:srgbClr val="FF0000"/>
                </a:solidFill>
                <a:latin typeface="Calibri" pitchFamily="34" charset="0"/>
                <a:cs typeface="Calibri" pitchFamily="34" charset="0"/>
              </a:endParaRPr>
            </a:p>
          </p:txBody>
        </p:sp>
      </p:grpSp>
      <p:sp>
        <p:nvSpPr>
          <p:cNvPr id="18" name="Rectangle 1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1" name="Picture 30"/>
          <p:cNvPicPr>
            <a:picLocks noChangeAspect="1" noChangeArrowheads="1"/>
          </p:cNvPicPr>
          <p:nvPr/>
        </p:nvPicPr>
        <p:blipFill>
          <a:blip r:embed="rId4"/>
          <a:srcRect/>
          <a:stretch>
            <a:fillRect/>
          </a:stretch>
        </p:blipFill>
        <p:spPr bwMode="auto">
          <a:xfrm>
            <a:off x="3733800" y="1285860"/>
            <a:ext cx="1685925" cy="2724150"/>
          </a:xfrm>
          <a:prstGeom prst="rect">
            <a:avLst/>
          </a:prstGeom>
          <a:noFill/>
          <a:ln w="9525">
            <a:noFill/>
            <a:miter lim="800000"/>
            <a:headEnd/>
            <a:tailEnd/>
          </a:ln>
        </p:spPr>
      </p:pic>
      <p:grpSp>
        <p:nvGrpSpPr>
          <p:cNvPr id="38" name="Group 103"/>
          <p:cNvGrpSpPr>
            <a:grpSpLocks/>
          </p:cNvGrpSpPr>
          <p:nvPr/>
        </p:nvGrpSpPr>
        <p:grpSpPr bwMode="auto">
          <a:xfrm>
            <a:off x="5181600" y="1711310"/>
            <a:ext cx="3698875" cy="1898650"/>
            <a:chOff x="5181600" y="2025316"/>
            <a:chExt cx="3699164" cy="1898686"/>
          </a:xfrm>
        </p:grpSpPr>
        <p:pic>
          <p:nvPicPr>
            <p:cNvPr id="39" name="Picture 2"/>
            <p:cNvPicPr>
              <a:picLocks noChangeAspect="1" noChangeArrowheads="1"/>
            </p:cNvPicPr>
            <p:nvPr/>
          </p:nvPicPr>
          <p:blipFill>
            <a:blip r:embed="rId5"/>
            <a:srcRect/>
            <a:stretch>
              <a:fillRect/>
            </a:stretch>
          </p:blipFill>
          <p:spPr bwMode="auto">
            <a:xfrm>
              <a:off x="6324600" y="2025316"/>
              <a:ext cx="2556164" cy="1479884"/>
            </a:xfrm>
            <a:prstGeom prst="rect">
              <a:avLst/>
            </a:prstGeom>
            <a:noFill/>
            <a:ln w="9525">
              <a:noFill/>
              <a:miter lim="800000"/>
              <a:headEnd/>
              <a:tailEnd/>
            </a:ln>
          </p:spPr>
        </p:pic>
        <p:sp>
          <p:nvSpPr>
            <p:cNvPr id="40" name="Rectangle 2"/>
            <p:cNvSpPr>
              <a:spLocks noChangeArrowheads="1"/>
            </p:cNvSpPr>
            <p:nvPr/>
          </p:nvSpPr>
          <p:spPr bwMode="auto">
            <a:xfrm>
              <a:off x="5181600" y="2261858"/>
              <a:ext cx="1295501" cy="1662144"/>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ar-KW" sz="4000" dirty="0">
                  <a:latin typeface="Calibri" pitchFamily="34" charset="0"/>
                  <a:cs typeface="Simplified Arabic" pitchFamily="18" charset="-78"/>
                </a:rPr>
                <a:t>=</a:t>
              </a:r>
            </a:p>
            <a:p>
              <a:pPr algn="ctr" rtl="1">
                <a:lnSpc>
                  <a:spcPct val="150000"/>
                </a:lnSpc>
                <a:defRPr/>
              </a:pPr>
              <a:r>
                <a:rPr lang="en-US" sz="1400" dirty="0">
                  <a:latin typeface="Calibri" pitchFamily="34" charset="0"/>
                  <a:cs typeface="Calibri" pitchFamily="34" charset="0"/>
                </a:rPr>
                <a:t>When separated</a:t>
              </a:r>
              <a:endParaRPr lang="ar-KW" sz="1400" dirty="0">
                <a:latin typeface="Calibri" pitchFamily="34" charset="0"/>
                <a:cs typeface="Simplified Arabic" pitchFamily="18" charset="-78"/>
              </a:endParaRPr>
            </a:p>
          </p:txBody>
        </p:sp>
      </p:grpSp>
      <p:sp>
        <p:nvSpPr>
          <p:cNvPr id="41" name="Rectangle 2"/>
          <p:cNvSpPr>
            <a:spLocks noChangeArrowheads="1"/>
          </p:cNvSpPr>
          <p:nvPr/>
        </p:nvSpPr>
        <p:spPr bwMode="auto">
          <a:xfrm>
            <a:off x="5638800" y="3948098"/>
            <a:ext cx="2971800" cy="738187"/>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800" b="0" dirty="0">
                <a:solidFill>
                  <a:srgbClr val="FF0000"/>
                </a:solidFill>
                <a:latin typeface="Calibri" pitchFamily="34" charset="0"/>
                <a:cs typeface="Calibri" pitchFamily="34" charset="0"/>
              </a:rPr>
              <a:t>Blood</a:t>
            </a:r>
            <a:endParaRPr lang="en-US" sz="2800" b="0" dirty="0">
              <a:latin typeface="Calibri" pitchFamily="34" charset="0"/>
              <a:cs typeface="Calibri" pitchFamily="34" charset="0"/>
            </a:endParaRPr>
          </a:p>
        </p:txBody>
      </p:sp>
      <p:sp>
        <p:nvSpPr>
          <p:cNvPr id="42" name="Rectangle 2"/>
          <p:cNvSpPr>
            <a:spLocks noChangeArrowheads="1"/>
          </p:cNvSpPr>
          <p:nvPr/>
        </p:nvSpPr>
        <p:spPr bwMode="auto">
          <a:xfrm>
            <a:off x="5638800" y="4810110"/>
            <a:ext cx="3124200" cy="646113"/>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400" b="0" dirty="0">
                <a:solidFill>
                  <a:srgbClr val="FF0000"/>
                </a:solidFill>
                <a:latin typeface="Calibri" pitchFamily="34" charset="0"/>
                <a:cs typeface="Calibri" pitchFamily="34" charset="0"/>
              </a:rPr>
              <a:t>Animal (cow or pig)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1" name="Picture 17"/>
          <p:cNvPicPr>
            <a:picLocks noChangeAspect="1" noChangeArrowheads="1"/>
          </p:cNvPicPr>
          <p:nvPr/>
        </p:nvPicPr>
        <p:blipFill>
          <a:blip r:embed="rId2"/>
          <a:srcRect/>
          <a:stretch>
            <a:fillRect/>
          </a:stretch>
        </p:blipFill>
        <p:spPr bwMode="auto">
          <a:xfrm>
            <a:off x="2746375" y="1327150"/>
            <a:ext cx="3806825" cy="399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155"/>
          <p:cNvSpPr>
            <a:spLocks noChangeArrowheads="1"/>
          </p:cNvSpPr>
          <p:nvPr/>
        </p:nvSpPr>
        <p:spPr bwMode="auto">
          <a:xfrm>
            <a:off x="1643042" y="1147753"/>
            <a:ext cx="5892800" cy="738188"/>
          </a:xfrm>
          <a:prstGeom prst="rect">
            <a:avLst/>
          </a:prstGeom>
          <a:noFill/>
          <a:ln w="9525">
            <a:noFill/>
            <a:miter lim="800000"/>
            <a:headEnd/>
            <a:tailEnd/>
          </a:ln>
        </p:spPr>
        <p:txBody>
          <a:bodyPr wrap="none">
            <a:spAutoFit/>
          </a:bodyPr>
          <a:lstStyle/>
          <a:p>
            <a:pPr algn="ctr" rtl="1"/>
            <a:r>
              <a:rPr lang="en-US" sz="2400" dirty="0">
                <a:latin typeface="Calibri" pitchFamily="34" charset="0"/>
              </a:rPr>
              <a:t>Components of genetic material (nucleotide)</a:t>
            </a:r>
          </a:p>
          <a:p>
            <a:pPr algn="ctr" rtl="1"/>
            <a:r>
              <a:rPr lang="ar-KW" dirty="0">
                <a:latin typeface="Calibri" pitchFamily="34" charset="0"/>
                <a:cs typeface="Simplified Arabic" pitchFamily="18" charset="-78"/>
              </a:rPr>
              <a:t> </a:t>
            </a:r>
            <a:r>
              <a:rPr lang="en-US" dirty="0" err="1">
                <a:latin typeface="Calibri" pitchFamily="34" charset="0"/>
              </a:rPr>
              <a:t>Inosinic</a:t>
            </a:r>
            <a:r>
              <a:rPr lang="en-US" dirty="0">
                <a:latin typeface="Calibri" pitchFamily="34" charset="0"/>
              </a:rPr>
              <a:t> acid E631</a:t>
            </a:r>
            <a:endParaRPr lang="ar-KW" dirty="0">
              <a:latin typeface="Calibri" pitchFamily="34" charset="0"/>
            </a:endParaRPr>
          </a:p>
        </p:txBody>
      </p:sp>
      <p:pic>
        <p:nvPicPr>
          <p:cNvPr id="8" name="Picture 8" descr="نتيجة بحث الصور عن ‪Inosinic acid‬‏"/>
          <p:cNvPicPr>
            <a:picLocks noChangeAspect="1" noChangeArrowheads="1"/>
          </p:cNvPicPr>
          <p:nvPr/>
        </p:nvPicPr>
        <p:blipFill>
          <a:blip r:embed="rId2"/>
          <a:srcRect/>
          <a:stretch>
            <a:fillRect/>
          </a:stretch>
        </p:blipFill>
        <p:spPr bwMode="auto">
          <a:xfrm>
            <a:off x="3500430" y="2643197"/>
            <a:ext cx="2143125"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4"/>
          <p:cNvSpPr>
            <a:spLocks noChangeArrowheads="1"/>
          </p:cNvSpPr>
          <p:nvPr/>
        </p:nvSpPr>
        <p:spPr bwMode="auto">
          <a:xfrm>
            <a:off x="152400" y="331807"/>
            <a:ext cx="8763000" cy="2308225"/>
          </a:xfrm>
          <a:prstGeom prst="rect">
            <a:avLst/>
          </a:prstGeom>
          <a:noFill/>
          <a:ln w="76200">
            <a:noFill/>
            <a:miter lim="800000"/>
            <a:headEnd/>
            <a:tailEnd/>
          </a:ln>
        </p:spPr>
        <p:txBody>
          <a:bodyPr>
            <a:spAutoFit/>
          </a:bodyPr>
          <a:lstStyle/>
          <a:p>
            <a:pPr algn="just">
              <a:lnSpc>
                <a:spcPct val="150000"/>
              </a:lnSpc>
            </a:pPr>
            <a:r>
              <a:rPr lang="en-US" sz="2400">
                <a:latin typeface="Calibri" pitchFamily="34" charset="0"/>
              </a:rPr>
              <a:t>Muftis have made a wrong Fatwa on food additives, enzymes, blood and meat of dead animals in feed, and plasma from gushed blood and gave it the Halal verdict based on the </a:t>
            </a:r>
            <a:r>
              <a:rPr lang="en-US" sz="2400">
                <a:solidFill>
                  <a:srgbClr val="FF0000"/>
                </a:solidFill>
                <a:latin typeface="Calibri" pitchFamily="34" charset="0"/>
              </a:rPr>
              <a:t>transformation or consumption theory (Istihala/Istihlacl)</a:t>
            </a:r>
            <a:r>
              <a:rPr lang="en-US" sz="2400">
                <a:latin typeface="Calibri" pitchFamily="34" charset="0"/>
              </a:rPr>
              <a:t>.</a:t>
            </a:r>
          </a:p>
        </p:txBody>
      </p:sp>
      <p:sp>
        <p:nvSpPr>
          <p:cNvPr id="10" name="Rectangle 9"/>
          <p:cNvSpPr>
            <a:spLocks noChangeArrowheads="1"/>
          </p:cNvSpPr>
          <p:nvPr/>
        </p:nvSpPr>
        <p:spPr bwMode="auto">
          <a:xfrm>
            <a:off x="152400" y="2870220"/>
            <a:ext cx="8763000" cy="3416300"/>
          </a:xfrm>
          <a:prstGeom prst="rect">
            <a:avLst/>
          </a:prstGeom>
          <a:noFill/>
          <a:ln w="76200">
            <a:noFill/>
            <a:miter lim="800000"/>
            <a:headEnd/>
            <a:tailEnd/>
          </a:ln>
        </p:spPr>
        <p:txBody>
          <a:bodyPr>
            <a:spAutoFit/>
          </a:bodyPr>
          <a:lstStyle/>
          <a:p>
            <a:pPr algn="just">
              <a:lnSpc>
                <a:spcPct val="150000"/>
              </a:lnSpc>
            </a:pPr>
            <a:r>
              <a:rPr lang="en-US" sz="2400">
                <a:latin typeface="Calibri" pitchFamily="34" charset="0"/>
              </a:rPr>
              <a:t>The basic structure of gelatin contain the same composition of amino acids in the mother collagen molecule and it is just the tertiary structure that has changed.</a:t>
            </a:r>
          </a:p>
          <a:p>
            <a:pPr algn="just">
              <a:lnSpc>
                <a:spcPct val="150000"/>
              </a:lnSpc>
            </a:pPr>
            <a:endParaRPr lang="en-US" sz="2400">
              <a:latin typeface="Calibri" pitchFamily="34" charset="0"/>
            </a:endParaRPr>
          </a:p>
          <a:p>
            <a:pPr algn="just">
              <a:lnSpc>
                <a:spcPct val="150000"/>
              </a:lnSpc>
            </a:pPr>
            <a:r>
              <a:rPr lang="en-US" sz="2400">
                <a:latin typeface="Calibri" pitchFamily="34" charset="0"/>
              </a:rPr>
              <a:t>The Najis material of the Najis source of these product still present in the final product.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descr="http://photo.elsoar.com/wp-content/images/Beautiful-Decorative-cosmetics-for-makeup.jpg"/>
          <p:cNvPicPr>
            <a:picLocks noChangeAspect="1" noChangeArrowheads="1"/>
          </p:cNvPicPr>
          <p:nvPr/>
        </p:nvPicPr>
        <p:blipFill>
          <a:blip r:embed="rId2"/>
          <a:srcRect/>
          <a:stretch>
            <a:fillRect/>
          </a:stretch>
        </p:blipFill>
        <p:spPr bwMode="auto">
          <a:xfrm>
            <a:off x="5214942" y="1193805"/>
            <a:ext cx="3886200" cy="2949575"/>
          </a:xfrm>
          <a:prstGeom prst="rect">
            <a:avLst/>
          </a:prstGeom>
          <a:noFill/>
          <a:ln w="9525">
            <a:noFill/>
            <a:miter lim="800000"/>
            <a:headEnd/>
            <a:tailEnd/>
          </a:ln>
        </p:spPr>
      </p:pic>
      <p:pic>
        <p:nvPicPr>
          <p:cNvPr id="8" name="Picture 7" descr="Halal Sciences Academy - Transparency.png"/>
          <p:cNvPicPr>
            <a:picLocks noChangeAspect="1"/>
          </p:cNvPicPr>
          <p:nvPr/>
        </p:nvPicPr>
        <p:blipFill>
          <a:blip r:embed="rId3" cstate="print"/>
          <a:stretch>
            <a:fillRect/>
          </a:stretch>
        </p:blipFill>
        <p:spPr>
          <a:xfrm>
            <a:off x="7143768" y="6211148"/>
            <a:ext cx="1578885" cy="504000"/>
          </a:xfrm>
          <a:prstGeom prst="rect">
            <a:avLst/>
          </a:prstGeom>
        </p:spPr>
      </p:pic>
      <p:sp>
        <p:nvSpPr>
          <p:cNvPr id="11" name="Title 1"/>
          <p:cNvSpPr>
            <a:spLocks noGrp="1"/>
          </p:cNvSpPr>
          <p:nvPr>
            <p:ph type="title"/>
          </p:nvPr>
        </p:nvSpPr>
        <p:spPr>
          <a:xfrm>
            <a:off x="457200" y="142852"/>
            <a:ext cx="8229600" cy="720000"/>
          </a:xfrm>
        </p:spPr>
        <p:txBody>
          <a:bodyPr>
            <a:noAutofit/>
          </a:bodyPr>
          <a:lstStyle/>
          <a:p>
            <a:pPr>
              <a:lnSpc>
                <a:spcPct val="150000"/>
              </a:lnSpc>
              <a:defRPr/>
            </a:pPr>
            <a:r>
              <a:rPr lang="en-US" sz="2400" b="1" dirty="0" smtClean="0">
                <a:solidFill>
                  <a:schemeClr val="tx1">
                    <a:lumMod val="75000"/>
                    <a:lumOff val="25000"/>
                  </a:schemeClr>
                </a:solidFill>
                <a:latin typeface="Calibri" pitchFamily="34" charset="0"/>
                <a:cs typeface="Calibri" pitchFamily="34" charset="0"/>
              </a:rPr>
              <a:t>Potential sources of ingredients for some cosmetic brands</a:t>
            </a:r>
            <a:endParaRPr lang="en-US" sz="2400" b="1" dirty="0">
              <a:solidFill>
                <a:schemeClr val="tx1">
                  <a:lumMod val="75000"/>
                  <a:lumOff val="25000"/>
                </a:schemeClr>
              </a:solidFill>
              <a:latin typeface="Calibri" pitchFamily="34" charset="0"/>
              <a:cs typeface="Calibri" pitchFamily="34" charset="0"/>
            </a:endParaRPr>
          </a:p>
        </p:txBody>
      </p:sp>
      <p:sp>
        <p:nvSpPr>
          <p:cNvPr id="12" name="Rectangle 11"/>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
        <p:nvSpPr>
          <p:cNvPr id="29" name="Rectangle 81"/>
          <p:cNvSpPr>
            <a:spLocks noChangeArrowheads="1"/>
          </p:cNvSpPr>
          <p:nvPr/>
        </p:nvSpPr>
        <p:spPr bwMode="auto">
          <a:xfrm>
            <a:off x="228600" y="1142984"/>
            <a:ext cx="8534400" cy="4900613"/>
          </a:xfrm>
          <a:prstGeom prst="rect">
            <a:avLst/>
          </a:prstGeom>
          <a:noFill/>
          <a:ln w="9525">
            <a:noFill/>
            <a:miter lim="800000"/>
            <a:headEnd/>
            <a:tailEnd/>
          </a:ln>
        </p:spPr>
        <p:txBody>
          <a:bodyPr>
            <a:spAutoFit/>
          </a:bodyPr>
          <a:lstStyle/>
          <a:p>
            <a:pPr>
              <a:lnSpc>
                <a:spcPts val="2500"/>
              </a:lnSpc>
            </a:pPr>
            <a:r>
              <a:rPr lang="en-US" dirty="0">
                <a:latin typeface="Calibri" pitchFamily="34" charset="0"/>
              </a:rPr>
              <a:t>Fat or Tallow </a:t>
            </a:r>
            <a:r>
              <a:rPr lang="ar-KW" dirty="0">
                <a:latin typeface="Calibri" pitchFamily="34" charset="0"/>
              </a:rPr>
              <a:t>= </a:t>
            </a:r>
            <a:r>
              <a:rPr lang="en-US" dirty="0">
                <a:latin typeface="Calibri" pitchFamily="34" charset="0"/>
              </a:rPr>
              <a:t>from fat of animal origin obtained from slaughterhouses</a:t>
            </a:r>
          </a:p>
          <a:p>
            <a:pPr>
              <a:lnSpc>
                <a:spcPts val="2500"/>
              </a:lnSpc>
            </a:pPr>
            <a:r>
              <a:rPr lang="en-US" dirty="0" err="1">
                <a:latin typeface="Calibri" pitchFamily="34" charset="0"/>
              </a:rPr>
              <a:t>Hyaluronic</a:t>
            </a:r>
            <a:r>
              <a:rPr lang="en-US" dirty="0">
                <a:latin typeface="Calibri" pitchFamily="34" charset="0"/>
              </a:rPr>
              <a:t> Acid</a:t>
            </a:r>
            <a:r>
              <a:rPr lang="ar-KW" dirty="0">
                <a:latin typeface="Calibri" pitchFamily="34" charset="0"/>
              </a:rPr>
              <a:t> = </a:t>
            </a:r>
            <a:r>
              <a:rPr lang="en-US" dirty="0">
                <a:latin typeface="Calibri" pitchFamily="34" charset="0"/>
              </a:rPr>
              <a:t>from cockscomb </a:t>
            </a:r>
          </a:p>
          <a:p>
            <a:pPr>
              <a:lnSpc>
                <a:spcPts val="2500"/>
              </a:lnSpc>
            </a:pPr>
            <a:r>
              <a:rPr lang="en-US" dirty="0">
                <a:latin typeface="Calibri" pitchFamily="34" charset="0"/>
              </a:rPr>
              <a:t>Carmine </a:t>
            </a:r>
            <a:r>
              <a:rPr lang="ar-KW" dirty="0">
                <a:latin typeface="Calibri" pitchFamily="34" charset="0"/>
              </a:rPr>
              <a:t>= </a:t>
            </a:r>
            <a:r>
              <a:rPr lang="en-US" dirty="0">
                <a:latin typeface="Calibri" pitchFamily="34" charset="0"/>
              </a:rPr>
              <a:t>from beetles</a:t>
            </a:r>
          </a:p>
          <a:p>
            <a:pPr>
              <a:lnSpc>
                <a:spcPts val="2500"/>
              </a:lnSpc>
            </a:pPr>
            <a:r>
              <a:rPr lang="en-US" dirty="0">
                <a:latin typeface="Calibri" pitchFamily="34" charset="0"/>
              </a:rPr>
              <a:t>Gelatin </a:t>
            </a:r>
            <a:r>
              <a:rPr lang="ar-KW" dirty="0">
                <a:latin typeface="Calibri" pitchFamily="34" charset="0"/>
              </a:rPr>
              <a:t>= </a:t>
            </a:r>
            <a:r>
              <a:rPr lang="en-US" dirty="0">
                <a:latin typeface="Calibri" pitchFamily="34" charset="0"/>
              </a:rPr>
              <a:t>from hides and bones of animals</a:t>
            </a:r>
          </a:p>
          <a:p>
            <a:pPr>
              <a:lnSpc>
                <a:spcPts val="2500"/>
              </a:lnSpc>
            </a:pPr>
            <a:r>
              <a:rPr lang="en-US" dirty="0">
                <a:latin typeface="Calibri" pitchFamily="34" charset="0"/>
              </a:rPr>
              <a:t>Collagen</a:t>
            </a:r>
            <a:r>
              <a:rPr lang="ar-KW" dirty="0">
                <a:latin typeface="Calibri" pitchFamily="34" charset="0"/>
              </a:rPr>
              <a:t> = </a:t>
            </a:r>
            <a:r>
              <a:rPr lang="en-US" dirty="0">
                <a:latin typeface="Calibri" pitchFamily="34" charset="0"/>
              </a:rPr>
              <a:t>from poultry legs and animal horns</a:t>
            </a:r>
          </a:p>
          <a:p>
            <a:pPr>
              <a:lnSpc>
                <a:spcPts val="2500"/>
              </a:lnSpc>
            </a:pPr>
            <a:r>
              <a:rPr lang="en-US" dirty="0">
                <a:latin typeface="Calibri" pitchFamily="34" charset="0"/>
              </a:rPr>
              <a:t>Glucosamine</a:t>
            </a:r>
            <a:r>
              <a:rPr lang="ar-KW" dirty="0">
                <a:latin typeface="Calibri" pitchFamily="34" charset="0"/>
              </a:rPr>
              <a:t> = </a:t>
            </a:r>
            <a:r>
              <a:rPr lang="en-US" dirty="0">
                <a:latin typeface="Calibri" pitchFamily="34" charset="0"/>
              </a:rPr>
              <a:t>from poultry</a:t>
            </a:r>
          </a:p>
          <a:p>
            <a:pPr>
              <a:lnSpc>
                <a:spcPts val="2500"/>
              </a:lnSpc>
            </a:pPr>
            <a:r>
              <a:rPr lang="en-US" dirty="0">
                <a:latin typeface="Calibri" pitchFamily="34" charset="0"/>
              </a:rPr>
              <a:t>Ambergris</a:t>
            </a:r>
            <a:r>
              <a:rPr lang="ar-KW" dirty="0">
                <a:latin typeface="Calibri" pitchFamily="34" charset="0"/>
              </a:rPr>
              <a:t> = </a:t>
            </a:r>
            <a:r>
              <a:rPr lang="en-US" dirty="0">
                <a:latin typeface="Calibri" pitchFamily="34" charset="0"/>
              </a:rPr>
              <a:t>from whales’ semen</a:t>
            </a:r>
          </a:p>
          <a:p>
            <a:pPr>
              <a:lnSpc>
                <a:spcPts val="2500"/>
              </a:lnSpc>
            </a:pPr>
            <a:r>
              <a:rPr lang="en-US" dirty="0">
                <a:latin typeface="Calibri" pitchFamily="34" charset="0"/>
              </a:rPr>
              <a:t>Fake vanilla fragrance</a:t>
            </a:r>
            <a:r>
              <a:rPr lang="ar-KW" dirty="0">
                <a:latin typeface="Calibri" pitchFamily="34" charset="0"/>
              </a:rPr>
              <a:t> = </a:t>
            </a:r>
            <a:r>
              <a:rPr lang="en-US" dirty="0">
                <a:latin typeface="Calibri" pitchFamily="34" charset="0"/>
              </a:rPr>
              <a:t>from cow’s dung</a:t>
            </a:r>
          </a:p>
          <a:p>
            <a:pPr>
              <a:lnSpc>
                <a:spcPts val="2500"/>
              </a:lnSpc>
            </a:pPr>
            <a:r>
              <a:rPr lang="en-US" dirty="0" err="1">
                <a:latin typeface="Calibri" pitchFamily="34" charset="0"/>
              </a:rPr>
              <a:t>Elastin</a:t>
            </a:r>
            <a:r>
              <a:rPr lang="en-US" dirty="0">
                <a:latin typeface="Calibri" pitchFamily="34" charset="0"/>
              </a:rPr>
              <a:t> = from cervical and pulmonary ligaments of cows</a:t>
            </a:r>
          </a:p>
          <a:p>
            <a:pPr>
              <a:lnSpc>
                <a:spcPts val="2500"/>
              </a:lnSpc>
            </a:pPr>
            <a:r>
              <a:rPr lang="en-US" dirty="0">
                <a:latin typeface="Calibri" pitchFamily="34" charset="0"/>
              </a:rPr>
              <a:t>Placental protein</a:t>
            </a:r>
            <a:r>
              <a:rPr lang="ar-KW" dirty="0">
                <a:latin typeface="Calibri" pitchFamily="34" charset="0"/>
              </a:rPr>
              <a:t>= </a:t>
            </a:r>
            <a:r>
              <a:rPr lang="en-US" dirty="0">
                <a:latin typeface="Calibri" pitchFamily="34" charset="0"/>
              </a:rPr>
              <a:t>from the placenta of slaughterhouse animals</a:t>
            </a:r>
          </a:p>
          <a:p>
            <a:pPr>
              <a:lnSpc>
                <a:spcPts val="2500"/>
              </a:lnSpc>
            </a:pPr>
            <a:r>
              <a:rPr lang="en-US" dirty="0" err="1">
                <a:latin typeface="Calibri" pitchFamily="34" charset="0"/>
              </a:rPr>
              <a:t>Stearic</a:t>
            </a:r>
            <a:r>
              <a:rPr lang="en-US" dirty="0">
                <a:latin typeface="Calibri" pitchFamily="34" charset="0"/>
              </a:rPr>
              <a:t> acid = from remnants of meat restaurants and botchers, dead animals</a:t>
            </a:r>
          </a:p>
          <a:p>
            <a:pPr>
              <a:lnSpc>
                <a:spcPts val="2500"/>
              </a:lnSpc>
            </a:pPr>
            <a:r>
              <a:rPr lang="en-US" dirty="0">
                <a:latin typeface="Calibri" pitchFamily="34" charset="0"/>
              </a:rPr>
              <a:t>Crystalline guanine = from fish scales</a:t>
            </a:r>
          </a:p>
          <a:p>
            <a:pPr>
              <a:lnSpc>
                <a:spcPts val="2500"/>
              </a:lnSpc>
            </a:pPr>
            <a:r>
              <a:rPr lang="en-US" dirty="0" err="1">
                <a:latin typeface="Calibri" pitchFamily="34" charset="0"/>
              </a:rPr>
              <a:t>Panthenol</a:t>
            </a:r>
            <a:r>
              <a:rPr lang="en-US" dirty="0">
                <a:latin typeface="Calibri" pitchFamily="34" charset="0"/>
              </a:rPr>
              <a:t> or </a:t>
            </a:r>
            <a:r>
              <a:rPr lang="en-US" dirty="0" err="1">
                <a:latin typeface="Calibri" pitchFamily="34" charset="0"/>
              </a:rPr>
              <a:t>Pantothenol</a:t>
            </a:r>
            <a:r>
              <a:rPr lang="en-US" dirty="0">
                <a:latin typeface="Calibri" pitchFamily="34" charset="0"/>
              </a:rPr>
              <a:t> = from honey which is ok</a:t>
            </a:r>
          </a:p>
          <a:p>
            <a:pPr>
              <a:lnSpc>
                <a:spcPts val="2500"/>
              </a:lnSpc>
            </a:pPr>
            <a:r>
              <a:rPr lang="en-US" dirty="0">
                <a:latin typeface="Calibri" pitchFamily="34" charset="0"/>
              </a:rPr>
              <a:t>Keratin  </a:t>
            </a:r>
            <a:r>
              <a:rPr lang="ar-KW" dirty="0">
                <a:latin typeface="Calibri" pitchFamily="34" charset="0"/>
              </a:rPr>
              <a:t> = </a:t>
            </a:r>
            <a:r>
              <a:rPr lang="en-US" dirty="0">
                <a:latin typeface="Calibri" pitchFamily="34" charset="0"/>
              </a:rPr>
              <a:t>from animal hoof, animal hair, wool, feathers </a:t>
            </a:r>
          </a:p>
          <a:p>
            <a:pPr>
              <a:lnSpc>
                <a:spcPts val="2500"/>
              </a:lnSpc>
            </a:pPr>
            <a:r>
              <a:rPr lang="en-US" dirty="0">
                <a:latin typeface="Calibri" pitchFamily="34" charset="0"/>
              </a:rPr>
              <a:t>Shellac = from insects and insect residues</a:t>
            </a:r>
          </a:p>
        </p:txBody>
      </p:sp>
      <p:pic>
        <p:nvPicPr>
          <p:cNvPr id="31" name="Picture 2" descr="Cosmetic Supplies"/>
          <p:cNvPicPr>
            <a:picLocks noChangeAspect="1" noChangeArrowheads="1"/>
          </p:cNvPicPr>
          <p:nvPr/>
        </p:nvPicPr>
        <p:blipFill>
          <a:blip r:embed="rId4"/>
          <a:srcRect/>
          <a:stretch>
            <a:fillRect/>
          </a:stretch>
        </p:blipFill>
        <p:spPr bwMode="auto">
          <a:xfrm>
            <a:off x="6515100" y="4686300"/>
            <a:ext cx="2514600" cy="1042988"/>
          </a:xfrm>
          <a:prstGeom prst="rect">
            <a:avLst/>
          </a:prstGeom>
          <a:noFill/>
          <a:ln w="9525">
            <a:noFill/>
            <a:miter lim="800000"/>
            <a:headEnd/>
            <a:tailEnd/>
          </a:ln>
        </p:spPr>
      </p:pic>
      <p:sp>
        <p:nvSpPr>
          <p:cNvPr id="35" name="Rectangle 34"/>
          <p:cNvSpPr/>
          <p:nvPr/>
        </p:nvSpPr>
        <p:spPr>
          <a:xfrm>
            <a:off x="2357454" y="5997379"/>
            <a:ext cx="4572000" cy="707886"/>
          </a:xfrm>
          <a:prstGeom prst="rect">
            <a:avLst/>
          </a:prstGeom>
        </p:spPr>
        <p:txBody>
          <a:bodyPr>
            <a:spAutoFit/>
          </a:bodyPr>
          <a:lstStyle/>
          <a:p>
            <a:pPr algn="ctr" rtl="1">
              <a:defRPr/>
            </a:pPr>
            <a:r>
              <a:rPr lang="en-US" sz="2000" dirty="0" smtClean="0">
                <a:solidFill>
                  <a:schemeClr val="tx1">
                    <a:lumMod val="75000"/>
                    <a:lumOff val="25000"/>
                  </a:schemeClr>
                </a:solidFill>
                <a:latin typeface="Calibri" pitchFamily="34" charset="0"/>
                <a:cs typeface="Calibri" pitchFamily="34" charset="0"/>
              </a:rPr>
              <a:t>Alternative: Pure botanical cosmetics, which are present</a:t>
            </a:r>
            <a:endParaRPr lang="en-US" sz="2000" dirty="0">
              <a:solidFill>
                <a:schemeClr val="tx1">
                  <a:lumMod val="75000"/>
                  <a:lumOff val="25000"/>
                </a:schemeClr>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
          <p:cNvSpPr>
            <a:spLocks noChangeArrowheads="1"/>
          </p:cNvSpPr>
          <p:nvPr/>
        </p:nvSpPr>
        <p:spPr bwMode="auto">
          <a:xfrm>
            <a:off x="6184900" y="5562600"/>
            <a:ext cx="2971800" cy="1169988"/>
          </a:xfrm>
          <a:prstGeom prst="rect">
            <a:avLst/>
          </a:prstGeom>
          <a:noFill/>
          <a:ln>
            <a:noFill/>
          </a:ln>
          <a:effectLst>
            <a:outerShdw blurRad="44450" dist="27940" dir="5400000" algn="ctr">
              <a:srgbClr val="000000">
                <a:alpha val="32000"/>
              </a:srgbClr>
            </a:outerShdw>
          </a:effectLst>
          <a:extLst/>
        </p:spPr>
        <p:txBody>
          <a:bodyPr>
            <a:spAutoFit/>
          </a:bodyPr>
          <a:lstStyle/>
          <a:p>
            <a:pPr algn="ctr" rtl="1">
              <a:lnSpc>
                <a:spcPct val="150000"/>
              </a:lnSpc>
              <a:defRPr/>
            </a:pPr>
            <a:r>
              <a:rPr lang="en-US" sz="2000" b="0" dirty="0">
                <a:solidFill>
                  <a:srgbClr val="FF0000"/>
                </a:solidFill>
                <a:latin typeface="Calibri" pitchFamily="34" charset="0"/>
                <a:cs typeface="Calibri" pitchFamily="34" charset="0"/>
              </a:rPr>
              <a:t>Fat</a:t>
            </a:r>
          </a:p>
          <a:p>
            <a:pPr algn="ctr" rtl="1">
              <a:defRPr/>
            </a:pPr>
            <a:r>
              <a:rPr lang="en-US" sz="2000" b="0" dirty="0">
                <a:solidFill>
                  <a:srgbClr val="FF0000"/>
                </a:solidFill>
                <a:latin typeface="Calibri" pitchFamily="34" charset="0"/>
                <a:cs typeface="Calibri" pitchFamily="34" charset="0"/>
              </a:rPr>
              <a:t>Animal or vegetable</a:t>
            </a:r>
          </a:p>
          <a:p>
            <a:pPr algn="ctr" rtl="1">
              <a:defRPr/>
            </a:pPr>
            <a:r>
              <a:rPr lang="en-US" sz="2000" b="0" dirty="0">
                <a:solidFill>
                  <a:srgbClr val="FF0000"/>
                </a:solidFill>
                <a:latin typeface="Calibri" pitchFamily="34" charset="0"/>
                <a:cs typeface="Calibri" pitchFamily="34" charset="0"/>
              </a:rPr>
              <a:t>Animal (cow or pig)</a:t>
            </a:r>
          </a:p>
        </p:txBody>
      </p:sp>
      <p:grpSp>
        <p:nvGrpSpPr>
          <p:cNvPr id="27" name="Group 54"/>
          <p:cNvGrpSpPr>
            <a:grpSpLocks/>
          </p:cNvGrpSpPr>
          <p:nvPr/>
        </p:nvGrpSpPr>
        <p:grpSpPr bwMode="auto">
          <a:xfrm>
            <a:off x="-152400" y="2667000"/>
            <a:ext cx="3810000" cy="3992563"/>
            <a:chOff x="-152400" y="2667000"/>
            <a:chExt cx="3810000" cy="3991306"/>
          </a:xfrm>
        </p:grpSpPr>
        <p:sp>
          <p:nvSpPr>
            <p:cNvPr id="28" name="Rectangle 2"/>
            <p:cNvSpPr>
              <a:spLocks noChangeArrowheads="1"/>
            </p:cNvSpPr>
            <p:nvPr/>
          </p:nvSpPr>
          <p:spPr bwMode="auto">
            <a:xfrm>
              <a:off x="990600" y="5486400"/>
              <a:ext cx="533400"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ar-KW" sz="4000" dirty="0">
                  <a:latin typeface="Calibri" pitchFamily="34" charset="0"/>
                  <a:cs typeface="Simplified Arabic" pitchFamily="18" charset="-78"/>
                </a:rPr>
                <a:t>+</a:t>
              </a:r>
              <a:endParaRPr lang="en-US" sz="4000" dirty="0">
                <a:latin typeface="Calibri" pitchFamily="34" charset="0"/>
                <a:cs typeface="Calibri" pitchFamily="34" charset="0"/>
              </a:endParaRPr>
            </a:p>
          </p:txBody>
        </p:sp>
        <p:grpSp>
          <p:nvGrpSpPr>
            <p:cNvPr id="32" name="Group 53"/>
            <p:cNvGrpSpPr>
              <a:grpSpLocks/>
            </p:cNvGrpSpPr>
            <p:nvPr/>
          </p:nvGrpSpPr>
          <p:grpSpPr bwMode="auto">
            <a:xfrm>
              <a:off x="-152400" y="2667000"/>
              <a:ext cx="3810000" cy="3991306"/>
              <a:chOff x="-152400" y="2667000"/>
              <a:chExt cx="3810000" cy="3991306"/>
            </a:xfrm>
          </p:grpSpPr>
          <p:grpSp>
            <p:nvGrpSpPr>
              <p:cNvPr id="33" name="Group 27"/>
              <p:cNvGrpSpPr>
                <a:grpSpLocks/>
              </p:cNvGrpSpPr>
              <p:nvPr/>
            </p:nvGrpSpPr>
            <p:grpSpPr bwMode="auto">
              <a:xfrm>
                <a:off x="276224" y="2667000"/>
                <a:ext cx="3381376" cy="3991306"/>
                <a:chOff x="228600" y="2667000"/>
                <a:chExt cx="3381376" cy="3991306"/>
              </a:xfrm>
            </p:grpSpPr>
            <p:pic>
              <p:nvPicPr>
                <p:cNvPr id="36" name="Picture 12" descr="http://embracethecurl.com/wp-content/uploads/2013/04/bigstock-Moisturizing-shampoo-product-d-27404594.jpg"/>
                <p:cNvPicPr>
                  <a:picLocks noChangeAspect="1" noChangeArrowheads="1"/>
                </p:cNvPicPr>
                <p:nvPr/>
              </p:nvPicPr>
              <p:blipFill>
                <a:blip r:embed="rId2"/>
                <a:srcRect/>
                <a:stretch>
                  <a:fillRect/>
                </a:stretch>
              </p:blipFill>
              <p:spPr bwMode="auto">
                <a:xfrm>
                  <a:off x="1981200" y="3705224"/>
                  <a:ext cx="1552576" cy="1552576"/>
                </a:xfrm>
                <a:prstGeom prst="rect">
                  <a:avLst/>
                </a:prstGeom>
                <a:noFill/>
                <a:ln w="9525">
                  <a:noFill/>
                  <a:miter lim="800000"/>
                  <a:headEnd/>
                  <a:tailEnd/>
                </a:ln>
              </p:spPr>
            </p:pic>
            <p:pic>
              <p:nvPicPr>
                <p:cNvPr id="37" name="Picture 6" descr="نتيجة بحث الصور عن ‪soap making‬‏"/>
                <p:cNvPicPr>
                  <a:picLocks noChangeAspect="1" noChangeArrowheads="1"/>
                </p:cNvPicPr>
                <p:nvPr/>
              </p:nvPicPr>
              <p:blipFill>
                <a:blip r:embed="rId3"/>
                <a:srcRect/>
                <a:stretch>
                  <a:fillRect/>
                </a:stretch>
              </p:blipFill>
              <p:spPr bwMode="auto">
                <a:xfrm>
                  <a:off x="228600" y="3810000"/>
                  <a:ext cx="1936060" cy="1295400"/>
                </a:xfrm>
                <a:prstGeom prst="rect">
                  <a:avLst/>
                </a:prstGeom>
                <a:noFill/>
                <a:ln w="9525">
                  <a:noFill/>
                  <a:miter lim="800000"/>
                  <a:headEnd/>
                  <a:tailEnd/>
                </a:ln>
              </p:spPr>
            </p:pic>
            <p:pic>
              <p:nvPicPr>
                <p:cNvPr id="38" name="Picture 14" descr="http://www.soaplah.com/wp-content/uploads/2015/01/plastic-bottle-liquid-soap-18513739.jpg"/>
                <p:cNvPicPr>
                  <a:picLocks noChangeAspect="1" noChangeArrowheads="1"/>
                </p:cNvPicPr>
                <p:nvPr/>
              </p:nvPicPr>
              <p:blipFill>
                <a:blip r:embed="rId4"/>
                <a:srcRect/>
                <a:stretch>
                  <a:fillRect/>
                </a:stretch>
              </p:blipFill>
              <p:spPr bwMode="auto">
                <a:xfrm>
                  <a:off x="257523" y="2667000"/>
                  <a:ext cx="1190277" cy="1143000"/>
                </a:xfrm>
                <a:prstGeom prst="rect">
                  <a:avLst/>
                </a:prstGeom>
                <a:noFill/>
                <a:ln w="9525">
                  <a:noFill/>
                  <a:miter lim="800000"/>
                  <a:headEnd/>
                  <a:tailEnd/>
                </a:ln>
              </p:spPr>
            </p:pic>
            <p:sp>
              <p:nvSpPr>
                <p:cNvPr id="39" name="Rectangle 2"/>
                <p:cNvSpPr>
                  <a:spLocks noChangeArrowheads="1"/>
                </p:cNvSpPr>
                <p:nvPr/>
              </p:nvSpPr>
              <p:spPr bwMode="auto">
                <a:xfrm>
                  <a:off x="1323976" y="5181208"/>
                  <a:ext cx="2286000" cy="14770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en-US" sz="2000" b="0" dirty="0">
                      <a:solidFill>
                        <a:srgbClr val="FF0000"/>
                      </a:solidFill>
                      <a:latin typeface="Calibri" pitchFamily="34" charset="0"/>
                      <a:cs typeface="Calibri" pitchFamily="34" charset="0"/>
                    </a:rPr>
                    <a:t>Salt of fatty acid (solid or liquid soap or shampoo)</a:t>
                  </a:r>
                </a:p>
              </p:txBody>
            </p:sp>
          </p:grpSp>
          <p:sp>
            <p:nvSpPr>
              <p:cNvPr id="34" name="Rectangle 2"/>
              <p:cNvSpPr>
                <a:spLocks noChangeArrowheads="1"/>
              </p:cNvSpPr>
              <p:nvPr/>
            </p:nvSpPr>
            <p:spPr bwMode="auto">
              <a:xfrm>
                <a:off x="-152400" y="5638337"/>
                <a:ext cx="1447800" cy="5539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en-US" sz="2000" b="0" dirty="0">
                    <a:solidFill>
                      <a:srgbClr val="FF0000"/>
                    </a:solidFill>
                    <a:latin typeface="Calibri" pitchFamily="34" charset="0"/>
                    <a:cs typeface="Calibri" pitchFamily="34" charset="0"/>
                  </a:rPr>
                  <a:t>Glycerin</a:t>
                </a:r>
              </a:p>
            </p:txBody>
          </p:sp>
        </p:grpSp>
      </p:grpSp>
      <p:grpSp>
        <p:nvGrpSpPr>
          <p:cNvPr id="20" name="Group 28"/>
          <p:cNvGrpSpPr>
            <a:grpSpLocks/>
          </p:cNvGrpSpPr>
          <p:nvPr/>
        </p:nvGrpSpPr>
        <p:grpSpPr bwMode="auto">
          <a:xfrm>
            <a:off x="3429000" y="2478088"/>
            <a:ext cx="5715000" cy="3922712"/>
            <a:chOff x="3429000" y="2478160"/>
            <a:chExt cx="5715000" cy="3922640"/>
          </a:xfrm>
        </p:grpSpPr>
        <p:pic>
          <p:nvPicPr>
            <p:cNvPr id="21" name="Picture 20" descr="http://trialsntresses.com/site/wp-content/uploads/2015/04/image0011.jpg"/>
            <p:cNvPicPr>
              <a:picLocks noChangeAspect="1" noChangeArrowheads="1"/>
            </p:cNvPicPr>
            <p:nvPr/>
          </p:nvPicPr>
          <p:blipFill>
            <a:blip r:embed="rId5"/>
            <a:srcRect/>
            <a:stretch>
              <a:fillRect/>
            </a:stretch>
          </p:blipFill>
          <p:spPr bwMode="auto">
            <a:xfrm>
              <a:off x="6934200" y="2478160"/>
              <a:ext cx="1143000" cy="1436616"/>
            </a:xfrm>
            <a:prstGeom prst="rect">
              <a:avLst/>
            </a:prstGeom>
            <a:noFill/>
            <a:ln w="9525">
              <a:noFill/>
              <a:miter lim="800000"/>
              <a:headEnd/>
              <a:tailEnd/>
            </a:ln>
          </p:spPr>
        </p:pic>
        <p:sp>
          <p:nvSpPr>
            <p:cNvPr id="22" name="Rectangle 2"/>
            <p:cNvSpPr>
              <a:spLocks noChangeArrowheads="1"/>
            </p:cNvSpPr>
            <p:nvPr/>
          </p:nvSpPr>
          <p:spPr bwMode="auto">
            <a:xfrm>
              <a:off x="3733800" y="5562600"/>
              <a:ext cx="1828800" cy="6463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en-US" sz="2400" b="0" dirty="0">
                  <a:solidFill>
                    <a:srgbClr val="FF0000"/>
                  </a:solidFill>
                  <a:latin typeface="Calibri" pitchFamily="34" charset="0"/>
                  <a:cs typeface="Calibri" pitchFamily="34" charset="0"/>
                </a:rPr>
                <a:t>Caustic soda</a:t>
              </a:r>
            </a:p>
          </p:txBody>
        </p:sp>
        <p:pic>
          <p:nvPicPr>
            <p:cNvPr id="23" name="Picture 18" descr="نتيجة بحث الصور عن ‪tallow‬‏"/>
            <p:cNvPicPr>
              <a:picLocks noChangeAspect="1" noChangeArrowheads="1"/>
            </p:cNvPicPr>
            <p:nvPr/>
          </p:nvPicPr>
          <p:blipFill>
            <a:blip r:embed="rId6"/>
            <a:srcRect/>
            <a:stretch>
              <a:fillRect/>
            </a:stretch>
          </p:blipFill>
          <p:spPr bwMode="auto">
            <a:xfrm>
              <a:off x="7238607" y="3982994"/>
              <a:ext cx="1905393" cy="1427206"/>
            </a:xfrm>
            <a:prstGeom prst="rect">
              <a:avLst/>
            </a:prstGeom>
            <a:noFill/>
            <a:ln w="9525">
              <a:noFill/>
              <a:miter lim="800000"/>
              <a:headEnd/>
              <a:tailEnd/>
            </a:ln>
          </p:spPr>
        </p:pic>
        <p:pic>
          <p:nvPicPr>
            <p:cNvPr id="24" name="Picture 22" descr="http://www.fullcircle.com/goodfoodlife/wp-content/uploads/2010/12/lard41.jpg"/>
            <p:cNvPicPr>
              <a:picLocks noChangeAspect="1" noChangeArrowheads="1"/>
            </p:cNvPicPr>
            <p:nvPr/>
          </p:nvPicPr>
          <p:blipFill>
            <a:blip r:embed="rId7"/>
            <a:srcRect/>
            <a:stretch>
              <a:fillRect/>
            </a:stretch>
          </p:blipFill>
          <p:spPr bwMode="auto">
            <a:xfrm>
              <a:off x="5105400" y="3971925"/>
              <a:ext cx="2159415" cy="1438275"/>
            </a:xfrm>
            <a:prstGeom prst="rect">
              <a:avLst/>
            </a:prstGeom>
            <a:noFill/>
            <a:ln w="9525">
              <a:noFill/>
              <a:miter lim="800000"/>
              <a:headEnd/>
              <a:tailEnd/>
            </a:ln>
          </p:spPr>
        </p:pic>
        <p:sp>
          <p:nvSpPr>
            <p:cNvPr id="25" name="Rectangle 2"/>
            <p:cNvSpPr>
              <a:spLocks noChangeArrowheads="1"/>
            </p:cNvSpPr>
            <p:nvPr/>
          </p:nvSpPr>
          <p:spPr bwMode="auto">
            <a:xfrm>
              <a:off x="5715000" y="5385137"/>
              <a:ext cx="533400"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ar-KW" sz="4000" dirty="0">
                  <a:latin typeface="Calibri" pitchFamily="34" charset="0"/>
                  <a:cs typeface="Simplified Arabic" pitchFamily="18" charset="-78"/>
                </a:rPr>
                <a:t>+</a:t>
              </a:r>
              <a:endParaRPr lang="en-US" sz="4000" dirty="0">
                <a:latin typeface="Calibri" pitchFamily="34" charset="0"/>
                <a:cs typeface="Calibri" pitchFamily="34" charset="0"/>
              </a:endParaRPr>
            </a:p>
          </p:txBody>
        </p:sp>
        <p:sp>
          <p:nvSpPr>
            <p:cNvPr id="26" name="Rectangle 2"/>
            <p:cNvSpPr>
              <a:spLocks noChangeArrowheads="1"/>
            </p:cNvSpPr>
            <p:nvPr/>
          </p:nvSpPr>
          <p:spPr bwMode="auto">
            <a:xfrm>
              <a:off x="3429000" y="5385137"/>
              <a:ext cx="533400" cy="101565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ar-KW" sz="4000" dirty="0">
                  <a:latin typeface="Calibri" pitchFamily="34" charset="0"/>
                  <a:cs typeface="Simplified Arabic" pitchFamily="18" charset="-78"/>
                </a:rPr>
                <a:t>=</a:t>
              </a:r>
              <a:endParaRPr lang="en-US" sz="4000" dirty="0">
                <a:latin typeface="Calibri" pitchFamily="34" charset="0"/>
                <a:cs typeface="Calibri" pitchFamily="34" charset="0"/>
              </a:endParaRPr>
            </a:p>
          </p:txBody>
        </p:sp>
      </p:grpSp>
      <p:sp>
        <p:nvSpPr>
          <p:cNvPr id="11" name="Title 1"/>
          <p:cNvSpPr>
            <a:spLocks noGrp="1"/>
          </p:cNvSpPr>
          <p:nvPr>
            <p:ph type="title"/>
          </p:nvPr>
        </p:nvSpPr>
        <p:spPr>
          <a:xfrm>
            <a:off x="457200" y="142852"/>
            <a:ext cx="8229600" cy="720000"/>
          </a:xfrm>
        </p:spPr>
        <p:txBody>
          <a:bodyPr>
            <a:noAutofit/>
          </a:bodyPr>
          <a:lstStyle/>
          <a:p>
            <a:pPr algn="l">
              <a:lnSpc>
                <a:spcPct val="150000"/>
              </a:lnSpc>
              <a:defRPr/>
            </a:pPr>
            <a:r>
              <a:rPr lang="en-US" sz="2800" dirty="0" smtClean="0">
                <a:solidFill>
                  <a:schemeClr val="tx1">
                    <a:lumMod val="75000"/>
                    <a:lumOff val="25000"/>
                  </a:schemeClr>
                </a:solidFill>
                <a:latin typeface="Calibri" pitchFamily="34" charset="0"/>
                <a:cs typeface="Calibri" pitchFamily="34" charset="0"/>
              </a:rPr>
              <a:t>How are some products produced?</a:t>
            </a:r>
            <a:endParaRPr lang="en-US" sz="2800" dirty="0">
              <a:solidFill>
                <a:schemeClr val="tx1">
                  <a:lumMod val="75000"/>
                  <a:lumOff val="25000"/>
                </a:schemeClr>
              </a:solidFill>
              <a:latin typeface="Calibri" pitchFamily="34" charset="0"/>
              <a:cs typeface="Calibri" pitchFamily="34" charset="0"/>
            </a:endParaRPr>
          </a:p>
        </p:txBody>
      </p:sp>
      <p:sp>
        <p:nvSpPr>
          <p:cNvPr id="12" name="Rectangle 11"/>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2"/>
          <p:cNvSpPr txBox="1"/>
          <p:nvPr/>
        </p:nvSpPr>
        <p:spPr>
          <a:xfrm>
            <a:off x="214282" y="6524976"/>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grpSp>
        <p:nvGrpSpPr>
          <p:cNvPr id="17" name="Group 29"/>
          <p:cNvGrpSpPr>
            <a:grpSpLocks/>
          </p:cNvGrpSpPr>
          <p:nvPr/>
        </p:nvGrpSpPr>
        <p:grpSpPr bwMode="auto">
          <a:xfrm>
            <a:off x="457200" y="1214422"/>
            <a:ext cx="8382000" cy="1304925"/>
            <a:chOff x="457200" y="895347"/>
            <a:chExt cx="8382000" cy="1305243"/>
          </a:xfrm>
        </p:grpSpPr>
        <p:sp>
          <p:nvSpPr>
            <p:cNvPr id="18" name="Rectangle 2"/>
            <p:cNvSpPr>
              <a:spLocks noChangeArrowheads="1"/>
            </p:cNvSpPr>
            <p:nvPr/>
          </p:nvSpPr>
          <p:spPr bwMode="auto">
            <a:xfrm>
              <a:off x="457200" y="1646619"/>
              <a:ext cx="8382000" cy="553971"/>
            </a:xfrm>
            <a:prstGeom prst="rect">
              <a:avLst/>
            </a:prstGeom>
            <a:ln/>
            <a:extLst/>
          </p:spPr>
          <p:style>
            <a:lnRef idx="1">
              <a:schemeClr val="accent3"/>
            </a:lnRef>
            <a:fillRef idx="3">
              <a:schemeClr val="accent3"/>
            </a:fillRef>
            <a:effectRef idx="2">
              <a:schemeClr val="accent3"/>
            </a:effectRef>
            <a:fontRef idx="minor">
              <a:schemeClr val="lt1"/>
            </a:fontRef>
          </p:style>
          <p:txBody>
            <a:bodyPr>
              <a:spAutoFit/>
            </a:bodyPr>
            <a:lstStyle/>
            <a:p>
              <a:pPr algn="just">
                <a:lnSpc>
                  <a:spcPct val="150000"/>
                </a:lnSpc>
                <a:defRPr/>
              </a:pPr>
              <a:r>
                <a:rPr lang="en-US" sz="2000" dirty="0">
                  <a:solidFill>
                    <a:schemeClr val="bg1"/>
                  </a:solidFill>
                  <a:latin typeface="Calibri" pitchFamily="34" charset="0"/>
                  <a:cs typeface="Calibri" pitchFamily="34" charset="0"/>
                </a:rPr>
                <a:t>Soap / shampoo is known as the salt of fat. That is, without free fat in soap !!</a:t>
              </a:r>
            </a:p>
          </p:txBody>
        </p:sp>
        <p:sp>
          <p:nvSpPr>
            <p:cNvPr id="19" name="Rectangle 2"/>
            <p:cNvSpPr>
              <a:spLocks noChangeArrowheads="1"/>
            </p:cNvSpPr>
            <p:nvPr/>
          </p:nvSpPr>
          <p:spPr bwMode="auto">
            <a:xfrm>
              <a:off x="571303" y="895347"/>
              <a:ext cx="936000" cy="720175"/>
            </a:xfrm>
            <a:prstGeom prst="rect">
              <a:avLst/>
            </a:prstGeom>
            <a:ln/>
            <a:extLst/>
          </p:spPr>
          <p:style>
            <a:lnRef idx="1">
              <a:schemeClr val="accent3"/>
            </a:lnRef>
            <a:fillRef idx="3">
              <a:schemeClr val="accent3"/>
            </a:fillRef>
            <a:effectRef idx="2">
              <a:schemeClr val="accent3"/>
            </a:effectRef>
            <a:fontRef idx="minor">
              <a:schemeClr val="lt1"/>
            </a:fontRef>
          </p:style>
          <p:txBody>
            <a:bodyPr>
              <a:spAutoFit/>
            </a:bodyPr>
            <a:lstStyle/>
            <a:p>
              <a:pPr algn="just" rtl="1">
                <a:lnSpc>
                  <a:spcPct val="150000"/>
                </a:lnSpc>
                <a:defRPr/>
              </a:pPr>
              <a:r>
                <a:rPr lang="en-US" sz="2700" dirty="0">
                  <a:solidFill>
                    <a:schemeClr val="bg1"/>
                  </a:solidFill>
                  <a:latin typeface="Calibri" pitchFamily="34" charset="0"/>
                  <a:cs typeface="Calibri" pitchFamily="34" charset="0"/>
                </a:rPr>
                <a:t>Soap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lnSpc>
                <a:spcPct val="150000"/>
              </a:lnSpc>
              <a:buNone/>
              <a:defRPr/>
            </a:pPr>
            <a:r>
              <a:rPr lang="en-US" sz="2400" dirty="0" smtClean="0">
                <a:latin typeface="Calibri" pitchFamily="34" charset="0"/>
                <a:cs typeface="Calibri" pitchFamily="34" charset="0"/>
              </a:rPr>
              <a:t>The translation of the meaning of the Quran 2:168</a:t>
            </a:r>
          </a:p>
          <a:p>
            <a:pPr algn="ctr">
              <a:lnSpc>
                <a:spcPct val="150000"/>
              </a:lnSpc>
              <a:buNone/>
              <a:defRPr/>
            </a:pPr>
            <a:endParaRPr lang="en-US" sz="2400" dirty="0" smtClean="0">
              <a:latin typeface="Calibri" pitchFamily="34" charset="0"/>
              <a:cs typeface="Calibri" pitchFamily="34" charset="0"/>
            </a:endParaRPr>
          </a:p>
          <a:p>
            <a:pPr algn="ctr">
              <a:lnSpc>
                <a:spcPct val="150000"/>
              </a:lnSpc>
              <a:buNone/>
              <a:defRPr/>
            </a:pPr>
            <a:r>
              <a:rPr lang="en-US" sz="2400" dirty="0" smtClean="0">
                <a:latin typeface="Century Gothic" pitchFamily="34" charset="0"/>
                <a:cs typeface="Calibri" pitchFamily="34" charset="0"/>
              </a:rPr>
              <a:t>“O mankind, eat from whatever is on earth [that is] lawful and good and do not follow the footsteps of Satan. Indeed, he is to you a clear enemy.”</a:t>
            </a:r>
          </a:p>
          <a:p>
            <a:pPr algn="ctr">
              <a:lnSpc>
                <a:spcPct val="150000"/>
              </a:lnSpc>
              <a:buNone/>
              <a:defRPr/>
            </a:pPr>
            <a:endParaRPr lang="en-US" sz="2400" dirty="0" smtClean="0">
              <a:latin typeface="Calibri" pitchFamily="34" charset="0"/>
              <a:cs typeface="Calibri" pitchFamily="34" charset="0"/>
            </a:endParaRPr>
          </a:p>
        </p:txBody>
      </p:sp>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rmAutofit fontScale="90000"/>
          </a:bodyPr>
          <a:lstStyle/>
          <a:p>
            <a:pPr algn="l">
              <a:defRPr/>
            </a:pPr>
            <a:r>
              <a:rPr lang="en-US" dirty="0" smtClean="0">
                <a:solidFill>
                  <a:schemeClr val="tx1">
                    <a:lumMod val="65000"/>
                    <a:lumOff val="35000"/>
                  </a:schemeClr>
                </a:solidFill>
                <a:latin typeface="Calibri" pitchFamily="34" charset="0"/>
                <a:ea typeface="ＭＳ Ｐゴシック" charset="-128"/>
                <a:cs typeface="Calibri" pitchFamily="34" charset="0"/>
              </a:rPr>
              <a:t>Introduction</a:t>
            </a:r>
            <a:endParaRPr lang="en-MY" dirty="0">
              <a:solidFill>
                <a:schemeClr val="tx1">
                  <a:lumMod val="65000"/>
                  <a:lumOff val="35000"/>
                </a:schemeClr>
              </a:solidFill>
              <a:latin typeface="Calibri" pitchFamily="34" charset="0"/>
              <a:ea typeface="ＭＳ Ｐゴシック" charset="-128"/>
              <a:cs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55"/>
          <p:cNvGrpSpPr>
            <a:grpSpLocks/>
          </p:cNvGrpSpPr>
          <p:nvPr/>
        </p:nvGrpSpPr>
        <p:grpSpPr bwMode="auto">
          <a:xfrm>
            <a:off x="0" y="0"/>
            <a:ext cx="9144000" cy="6858000"/>
            <a:chOff x="0" y="0"/>
            <a:chExt cx="9144000" cy="6858000"/>
          </a:xfrm>
        </p:grpSpPr>
        <p:sp>
          <p:nvSpPr>
            <p:cNvPr id="77" name="Rectangle 7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a:latin typeface="Calibri" pitchFamily="34" charset="0"/>
              </a:endParaRPr>
            </a:p>
          </p:txBody>
        </p:sp>
        <p:grpSp>
          <p:nvGrpSpPr>
            <p:cNvPr id="78" name="Group 34"/>
            <p:cNvGrpSpPr>
              <a:grpSpLocks/>
            </p:cNvGrpSpPr>
            <p:nvPr/>
          </p:nvGrpSpPr>
          <p:grpSpPr bwMode="auto">
            <a:xfrm>
              <a:off x="6400800" y="3438525"/>
              <a:ext cx="2590800" cy="2758738"/>
              <a:chOff x="6400800" y="3438525"/>
              <a:chExt cx="2590800" cy="2758738"/>
            </a:xfrm>
          </p:grpSpPr>
          <p:sp>
            <p:nvSpPr>
              <p:cNvPr id="91" name="Rectangle 2"/>
              <p:cNvSpPr>
                <a:spLocks noChangeArrowheads="1"/>
              </p:cNvSpPr>
              <p:nvPr/>
            </p:nvSpPr>
            <p:spPr bwMode="auto">
              <a:xfrm>
                <a:off x="6629400" y="5267236"/>
                <a:ext cx="2362200"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en-US" sz="2400" dirty="0">
                    <a:solidFill>
                      <a:srgbClr val="FF0000"/>
                    </a:solidFill>
                    <a:latin typeface="Calibri" pitchFamily="34" charset="0"/>
                    <a:cs typeface="Calibri" pitchFamily="34" charset="0"/>
                  </a:rPr>
                  <a:t>Milk</a:t>
                </a:r>
              </a:p>
            </p:txBody>
          </p:sp>
          <p:sp>
            <p:nvSpPr>
              <p:cNvPr id="92" name="Rectangle 2"/>
              <p:cNvSpPr>
                <a:spLocks noChangeArrowheads="1"/>
              </p:cNvSpPr>
              <p:nvPr/>
            </p:nvSpPr>
            <p:spPr bwMode="auto">
              <a:xfrm>
                <a:off x="6400800" y="5181600"/>
                <a:ext cx="533400"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ar-KW" sz="4000" dirty="0">
                    <a:latin typeface="Calibri" pitchFamily="34" charset="0"/>
                    <a:cs typeface="Simplified Arabic" pitchFamily="18" charset="-78"/>
                  </a:rPr>
                  <a:t>+</a:t>
                </a:r>
                <a:endParaRPr lang="en-US" sz="4000" dirty="0">
                  <a:latin typeface="Calibri" pitchFamily="34" charset="0"/>
                  <a:cs typeface="Calibri" pitchFamily="34" charset="0"/>
                </a:endParaRPr>
              </a:p>
            </p:txBody>
          </p:sp>
          <p:pic>
            <p:nvPicPr>
              <p:cNvPr id="93" name="Picture 8" descr="http://drinkhealthydrinks.com/images/glass-of-milk.jpg"/>
              <p:cNvPicPr>
                <a:picLocks noChangeAspect="1" noChangeArrowheads="1"/>
              </p:cNvPicPr>
              <p:nvPr/>
            </p:nvPicPr>
            <p:blipFill>
              <a:blip r:embed="rId2"/>
              <a:srcRect/>
              <a:stretch>
                <a:fillRect/>
              </a:stretch>
            </p:blipFill>
            <p:spPr bwMode="auto">
              <a:xfrm>
                <a:off x="6934200" y="3438525"/>
                <a:ext cx="1930603" cy="1285875"/>
              </a:xfrm>
              <a:prstGeom prst="rect">
                <a:avLst/>
              </a:prstGeom>
              <a:noFill/>
              <a:ln w="9525">
                <a:noFill/>
                <a:miter lim="800000"/>
                <a:headEnd/>
                <a:tailEnd/>
              </a:ln>
            </p:spPr>
          </p:pic>
        </p:grpSp>
        <p:grpSp>
          <p:nvGrpSpPr>
            <p:cNvPr id="79" name="Group 41"/>
            <p:cNvGrpSpPr>
              <a:grpSpLocks/>
            </p:cNvGrpSpPr>
            <p:nvPr/>
          </p:nvGrpSpPr>
          <p:grpSpPr bwMode="auto">
            <a:xfrm>
              <a:off x="2514600" y="1981200"/>
              <a:ext cx="4387947" cy="4523839"/>
              <a:chOff x="2514600" y="1981200"/>
              <a:chExt cx="4387947" cy="4523839"/>
            </a:xfrm>
          </p:grpSpPr>
          <p:sp>
            <p:nvSpPr>
              <p:cNvPr id="87" name="Rectangle 2"/>
              <p:cNvSpPr>
                <a:spLocks noChangeArrowheads="1"/>
              </p:cNvSpPr>
              <p:nvPr/>
            </p:nvSpPr>
            <p:spPr bwMode="auto">
              <a:xfrm>
                <a:off x="3505200" y="5181600"/>
                <a:ext cx="2743200" cy="13234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a:defRPr/>
                </a:pPr>
                <a:r>
                  <a:rPr lang="en-US" sz="2000" dirty="0">
                    <a:solidFill>
                      <a:srgbClr val="FF0000"/>
                    </a:solidFill>
                    <a:latin typeface="Calibri" pitchFamily="34" charset="0"/>
                    <a:cs typeface="Calibri" pitchFamily="34" charset="0"/>
                  </a:rPr>
                  <a:t>Rennet </a:t>
                </a:r>
              </a:p>
              <a:p>
                <a:pPr algn="ctr">
                  <a:defRPr/>
                </a:pPr>
                <a:r>
                  <a:rPr lang="en-US" sz="2000" dirty="0">
                    <a:solidFill>
                      <a:srgbClr val="FF0000"/>
                    </a:solidFill>
                    <a:latin typeface="Calibri" pitchFamily="34" charset="0"/>
                    <a:cs typeface="Calibri" pitchFamily="34" charset="0"/>
                  </a:rPr>
                  <a:t>(animal or microbial)</a:t>
                </a:r>
              </a:p>
              <a:p>
                <a:pPr algn="ctr" rtl="1">
                  <a:defRPr/>
                </a:pPr>
                <a:r>
                  <a:rPr lang="en-US" sz="2000" dirty="0">
                    <a:solidFill>
                      <a:srgbClr val="FF0000"/>
                    </a:solidFill>
                    <a:latin typeface="Calibri" pitchFamily="34" charset="0"/>
                    <a:cs typeface="Calibri" pitchFamily="34" charset="0"/>
                  </a:rPr>
                  <a:t>Animal (cow, pig, etc.)</a:t>
                </a:r>
              </a:p>
              <a:p>
                <a:pPr algn="ctr" rtl="1">
                  <a:defRPr/>
                </a:pPr>
                <a:r>
                  <a:rPr lang="en-US" sz="2000" dirty="0">
                    <a:solidFill>
                      <a:srgbClr val="FF0000"/>
                    </a:solidFill>
                    <a:latin typeface="Calibri" pitchFamily="34" charset="0"/>
                    <a:cs typeface="Calibri" pitchFamily="34" charset="0"/>
                  </a:rPr>
                  <a:t>Or acidic solution</a:t>
                </a:r>
              </a:p>
            </p:txBody>
          </p:sp>
          <p:sp>
            <p:nvSpPr>
              <p:cNvPr id="88" name="Rectangle 2"/>
              <p:cNvSpPr>
                <a:spLocks noChangeArrowheads="1"/>
              </p:cNvSpPr>
              <p:nvPr/>
            </p:nvSpPr>
            <p:spPr bwMode="auto">
              <a:xfrm>
                <a:off x="2743200" y="5145375"/>
                <a:ext cx="533400"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ar-KW" sz="4000" dirty="0">
                    <a:latin typeface="Calibri" pitchFamily="34" charset="0"/>
                    <a:cs typeface="Simplified Arabic" pitchFamily="18" charset="-78"/>
                  </a:rPr>
                  <a:t>=</a:t>
                </a:r>
                <a:endParaRPr lang="en-US" sz="4000" dirty="0">
                  <a:latin typeface="Calibri" pitchFamily="34" charset="0"/>
                  <a:cs typeface="Calibri" pitchFamily="34" charset="0"/>
                </a:endParaRPr>
              </a:p>
            </p:txBody>
          </p:sp>
          <p:pic>
            <p:nvPicPr>
              <p:cNvPr id="89" name="Picture 10" descr="نتيجة بحث الصور عن ‪rennet‬‏"/>
              <p:cNvPicPr>
                <a:picLocks noChangeAspect="1" noChangeArrowheads="1"/>
              </p:cNvPicPr>
              <p:nvPr/>
            </p:nvPicPr>
            <p:blipFill>
              <a:blip r:embed="rId3"/>
              <a:srcRect/>
              <a:stretch>
                <a:fillRect/>
              </a:stretch>
            </p:blipFill>
            <p:spPr bwMode="auto">
              <a:xfrm>
                <a:off x="3810000" y="1981200"/>
                <a:ext cx="1676400" cy="1255683"/>
              </a:xfrm>
              <a:prstGeom prst="rect">
                <a:avLst/>
              </a:prstGeom>
              <a:noFill/>
              <a:ln w="9525">
                <a:noFill/>
                <a:miter lim="800000"/>
                <a:headEnd/>
                <a:tailEnd/>
              </a:ln>
            </p:spPr>
          </p:pic>
          <p:pic>
            <p:nvPicPr>
              <p:cNvPr id="90" name="Picture 12" descr="https://www.cheesemaking.com/images/page-headers/shopping/rennet.jpg"/>
              <p:cNvPicPr>
                <a:picLocks noChangeAspect="1" noChangeArrowheads="1"/>
              </p:cNvPicPr>
              <p:nvPr/>
            </p:nvPicPr>
            <p:blipFill>
              <a:blip r:embed="rId4"/>
              <a:srcRect/>
              <a:stretch>
                <a:fillRect/>
              </a:stretch>
            </p:blipFill>
            <p:spPr bwMode="auto">
              <a:xfrm>
                <a:off x="2514600" y="3429000"/>
                <a:ext cx="4387947" cy="1587477"/>
              </a:xfrm>
              <a:prstGeom prst="rect">
                <a:avLst/>
              </a:prstGeom>
              <a:noFill/>
              <a:ln w="9525">
                <a:noFill/>
                <a:miter lim="800000"/>
                <a:headEnd/>
                <a:tailEnd/>
              </a:ln>
            </p:spPr>
          </p:pic>
        </p:grpSp>
        <p:grpSp>
          <p:nvGrpSpPr>
            <p:cNvPr id="80" name="Group 46"/>
            <p:cNvGrpSpPr>
              <a:grpSpLocks/>
            </p:cNvGrpSpPr>
            <p:nvPr/>
          </p:nvGrpSpPr>
          <p:grpSpPr bwMode="auto">
            <a:xfrm>
              <a:off x="76200" y="1600200"/>
              <a:ext cx="2667000" cy="5210176"/>
              <a:chOff x="76200" y="1600200"/>
              <a:chExt cx="2667000" cy="5210176"/>
            </a:xfrm>
          </p:grpSpPr>
          <p:sp>
            <p:nvSpPr>
              <p:cNvPr id="81" name="Rectangle 2"/>
              <p:cNvSpPr>
                <a:spLocks noChangeArrowheads="1"/>
              </p:cNvSpPr>
              <p:nvPr/>
            </p:nvSpPr>
            <p:spPr bwMode="auto">
              <a:xfrm>
                <a:off x="76200" y="4932402"/>
                <a:ext cx="2667000" cy="5539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en-US" sz="2000" dirty="0">
                    <a:solidFill>
                      <a:srgbClr val="FF0000"/>
                    </a:solidFill>
                    <a:latin typeface="Calibri" pitchFamily="34" charset="0"/>
                    <a:cs typeface="Calibri" pitchFamily="34" charset="0"/>
                  </a:rPr>
                  <a:t>Cheese (solid, cream)</a:t>
                </a:r>
              </a:p>
            </p:txBody>
          </p:sp>
          <p:pic>
            <p:nvPicPr>
              <p:cNvPr id="82" name="Picture 6" descr="نتيجة بحث الصور عن ‪cheeses‬‏"/>
              <p:cNvPicPr>
                <a:picLocks noChangeAspect="1" noChangeArrowheads="1"/>
              </p:cNvPicPr>
              <p:nvPr/>
            </p:nvPicPr>
            <p:blipFill>
              <a:blip r:embed="rId5"/>
              <a:srcRect/>
              <a:stretch>
                <a:fillRect/>
              </a:stretch>
            </p:blipFill>
            <p:spPr bwMode="auto">
              <a:xfrm>
                <a:off x="533400" y="1600200"/>
                <a:ext cx="1981200" cy="2305050"/>
              </a:xfrm>
              <a:prstGeom prst="rect">
                <a:avLst/>
              </a:prstGeom>
              <a:noFill/>
              <a:ln w="9525">
                <a:noFill/>
                <a:miter lim="800000"/>
                <a:headEnd/>
                <a:tailEnd/>
              </a:ln>
            </p:spPr>
          </p:pic>
          <p:pic>
            <p:nvPicPr>
              <p:cNvPr id="83" name="Picture 4" descr="http://prairiemeats.ca/wp-content/uploads/2013/10/cheese.jpg"/>
              <p:cNvPicPr>
                <a:picLocks noChangeAspect="1" noChangeArrowheads="1"/>
              </p:cNvPicPr>
              <p:nvPr/>
            </p:nvPicPr>
            <p:blipFill>
              <a:blip r:embed="rId6"/>
              <a:srcRect/>
              <a:stretch>
                <a:fillRect/>
              </a:stretch>
            </p:blipFill>
            <p:spPr bwMode="auto">
              <a:xfrm>
                <a:off x="457200" y="3474521"/>
                <a:ext cx="1871346" cy="1249879"/>
              </a:xfrm>
              <a:prstGeom prst="rect">
                <a:avLst/>
              </a:prstGeom>
              <a:noFill/>
              <a:ln w="9525">
                <a:noFill/>
                <a:miter lim="800000"/>
                <a:headEnd/>
                <a:tailEnd/>
              </a:ln>
            </p:spPr>
          </p:pic>
          <p:sp>
            <p:nvSpPr>
              <p:cNvPr id="84" name="Rectangle 2"/>
              <p:cNvSpPr>
                <a:spLocks noChangeArrowheads="1"/>
              </p:cNvSpPr>
              <p:nvPr/>
            </p:nvSpPr>
            <p:spPr bwMode="auto">
              <a:xfrm>
                <a:off x="228600" y="5678269"/>
                <a:ext cx="1828800"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en-US" sz="2400" b="0" dirty="0">
                    <a:solidFill>
                      <a:srgbClr val="FF0000"/>
                    </a:solidFill>
                    <a:latin typeface="Calibri" pitchFamily="34" charset="0"/>
                    <a:cs typeface="Calibri" pitchFamily="34" charset="0"/>
                  </a:rPr>
                  <a:t>Whey</a:t>
                </a:r>
              </a:p>
            </p:txBody>
          </p:sp>
          <p:sp>
            <p:nvSpPr>
              <p:cNvPr id="85" name="Rectangle 2"/>
              <p:cNvSpPr>
                <a:spLocks noChangeArrowheads="1"/>
              </p:cNvSpPr>
              <p:nvPr/>
            </p:nvSpPr>
            <p:spPr bwMode="auto">
              <a:xfrm>
                <a:off x="685800" y="5119806"/>
                <a:ext cx="838200" cy="10156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rtl="1">
                  <a:lnSpc>
                    <a:spcPct val="150000"/>
                  </a:lnSpc>
                  <a:defRPr/>
                </a:pPr>
                <a:r>
                  <a:rPr lang="ar-KW" sz="4000" dirty="0">
                    <a:latin typeface="Calibri" pitchFamily="34" charset="0"/>
                    <a:cs typeface="Simplified Arabic" pitchFamily="18" charset="-78"/>
                  </a:rPr>
                  <a:t>+</a:t>
                </a:r>
                <a:endParaRPr lang="en-US" sz="4000" dirty="0">
                  <a:latin typeface="Calibri" pitchFamily="34" charset="0"/>
                  <a:cs typeface="Calibri" pitchFamily="34" charset="0"/>
                </a:endParaRPr>
              </a:p>
            </p:txBody>
          </p:sp>
          <p:pic>
            <p:nvPicPr>
              <p:cNvPr id="86" name="Picture 14" descr="http://enterthepit.com/wp-content/uploads/2013/09/Optimum-Nutrition-100-Gold-Standard-Whey.jpg"/>
              <p:cNvPicPr>
                <a:picLocks noChangeAspect="1" noChangeArrowheads="1"/>
              </p:cNvPicPr>
              <p:nvPr/>
            </p:nvPicPr>
            <p:blipFill>
              <a:blip r:embed="rId7"/>
              <a:srcRect/>
              <a:stretch>
                <a:fillRect/>
              </a:stretch>
            </p:blipFill>
            <p:spPr bwMode="auto">
              <a:xfrm>
                <a:off x="1828800" y="5562600"/>
                <a:ext cx="804527" cy="1247776"/>
              </a:xfrm>
              <a:prstGeom prst="rect">
                <a:avLst/>
              </a:prstGeom>
              <a:noFill/>
              <a:ln w="9525">
                <a:noFill/>
                <a:miter lim="800000"/>
                <a:headEnd/>
                <a:tailEnd/>
              </a:ln>
            </p:spPr>
          </p:pic>
        </p:grpSp>
      </p:grpSp>
      <p:sp>
        <p:nvSpPr>
          <p:cNvPr id="94" name="Rectangle 2"/>
          <p:cNvSpPr>
            <a:spLocks noChangeArrowheads="1"/>
          </p:cNvSpPr>
          <p:nvPr/>
        </p:nvSpPr>
        <p:spPr bwMode="auto">
          <a:xfrm>
            <a:off x="533400" y="76200"/>
            <a:ext cx="1600200" cy="507831"/>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just">
              <a:defRPr/>
            </a:pPr>
            <a:r>
              <a:rPr lang="en-US" sz="2700" dirty="0">
                <a:solidFill>
                  <a:schemeClr val="bg1"/>
                </a:solidFill>
                <a:latin typeface="Calibri" pitchFamily="34" charset="0"/>
                <a:cs typeface="Calibri" pitchFamily="34" charset="0"/>
              </a:rPr>
              <a:t>Cheese</a:t>
            </a:r>
          </a:p>
        </p:txBody>
      </p:sp>
      <p:sp>
        <p:nvSpPr>
          <p:cNvPr id="95" name="Rectangle 2"/>
          <p:cNvSpPr>
            <a:spLocks noChangeArrowheads="1"/>
          </p:cNvSpPr>
          <p:nvPr/>
        </p:nvSpPr>
        <p:spPr bwMode="auto">
          <a:xfrm>
            <a:off x="533400" y="609600"/>
            <a:ext cx="8382000" cy="892552"/>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just">
              <a:defRPr/>
            </a:pPr>
            <a:r>
              <a:rPr lang="en-US" sz="2600" dirty="0">
                <a:solidFill>
                  <a:schemeClr val="bg1"/>
                </a:solidFill>
                <a:latin typeface="Calibri" pitchFamily="34" charset="0"/>
                <a:cs typeface="Calibri" pitchFamily="34" charset="0"/>
              </a:rPr>
              <a:t>Cheese is known as the fermented substance resulting from the mixture of liquid milk and rennet.</a:t>
            </a:r>
          </a:p>
        </p:txBody>
      </p:sp>
      <p:pic>
        <p:nvPicPr>
          <p:cNvPr id="96" name="Picture 95" descr="Halal Sciences Academy - Transparency.png"/>
          <p:cNvPicPr>
            <a:picLocks noChangeAspect="1"/>
          </p:cNvPicPr>
          <p:nvPr/>
        </p:nvPicPr>
        <p:blipFill>
          <a:blip r:embed="rId8" cstate="print"/>
          <a:stretch>
            <a:fillRect/>
          </a:stretch>
        </p:blipFill>
        <p:spPr>
          <a:xfrm>
            <a:off x="7143768" y="6211148"/>
            <a:ext cx="1578885" cy="50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linds(horizont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457200" y="142852"/>
            <a:ext cx="8229600" cy="720000"/>
          </a:xfrm>
        </p:spPr>
        <p:txBody>
          <a:bodyPr>
            <a:noAutofit/>
          </a:bodyPr>
          <a:lstStyle/>
          <a:p>
            <a:pPr algn="l">
              <a:defRPr/>
            </a:pPr>
            <a:r>
              <a:rPr lang="en-US" sz="2800" dirty="0" smtClean="0">
                <a:solidFill>
                  <a:schemeClr val="tx1">
                    <a:lumMod val="75000"/>
                    <a:lumOff val="25000"/>
                  </a:schemeClr>
                </a:solidFill>
                <a:latin typeface="Calibri" pitchFamily="34" charset="0"/>
                <a:cs typeface="Calibri" pitchFamily="34" charset="0"/>
              </a:rPr>
              <a:t>Examples of critical ingredients:</a:t>
            </a:r>
          </a:p>
        </p:txBody>
      </p:sp>
      <p:sp>
        <p:nvSpPr>
          <p:cNvPr id="26" name="Rectangle 25"/>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7" name="Group 56"/>
          <p:cNvGrpSpPr>
            <a:grpSpLocks/>
          </p:cNvGrpSpPr>
          <p:nvPr/>
        </p:nvGrpSpPr>
        <p:grpSpPr bwMode="auto">
          <a:xfrm>
            <a:off x="161956" y="5029200"/>
            <a:ext cx="4343400" cy="1778000"/>
            <a:chOff x="304800" y="5029200"/>
            <a:chExt cx="4343400" cy="1778000"/>
          </a:xfrm>
          <a:scene3d>
            <a:camera prst="orthographicFront">
              <a:rot lat="0" lon="0" rev="0"/>
            </a:camera>
            <a:lightRig rig="balanced" dir="t">
              <a:rot lat="0" lon="0" rev="8700000"/>
            </a:lightRig>
          </a:scene3d>
        </p:grpSpPr>
        <p:pic>
          <p:nvPicPr>
            <p:cNvPr id="58" name="Picture 6"/>
            <p:cNvPicPr>
              <a:picLocks noChangeAspect="1" noChangeArrowheads="1"/>
            </p:cNvPicPr>
            <p:nvPr/>
          </p:nvPicPr>
          <p:blipFill>
            <a:blip r:embed="rId2">
              <a:extLst/>
            </a:blip>
            <a:srcRect/>
            <a:stretch>
              <a:fillRect/>
            </a:stretch>
          </p:blipFill>
          <p:spPr bwMode="auto">
            <a:xfrm>
              <a:off x="304800" y="5029200"/>
              <a:ext cx="2667000" cy="1778000"/>
            </a:xfrm>
            <a:prstGeom prst="rect">
              <a:avLst/>
            </a:prstGeom>
            <a:noFill/>
            <a:ln>
              <a:noFill/>
            </a:ln>
            <a:effectLst>
              <a:outerShdw blurRad="44450" dist="27940" dir="5400000" algn="ctr">
                <a:srgbClr val="000000">
                  <a:alpha val="32000"/>
                </a:srgbClr>
              </a:outerShdw>
            </a:effectLst>
            <a:sp3d>
              <a:bevelT w="190500" h="38100"/>
            </a:sp3d>
            <a:extLst/>
          </p:spPr>
        </p:pic>
        <p:sp>
          <p:nvSpPr>
            <p:cNvPr id="59" name="Title 1"/>
            <p:cNvSpPr txBox="1">
              <a:spLocks/>
            </p:cNvSpPr>
            <p:nvPr/>
          </p:nvSpPr>
          <p:spPr bwMode="auto">
            <a:xfrm>
              <a:off x="3048000" y="5029200"/>
              <a:ext cx="1600200" cy="1778000"/>
            </a:xfrm>
            <a:prstGeom prst="rect">
              <a:avLst/>
            </a:prstGeom>
            <a:solidFill>
              <a:schemeClr val="tx1"/>
            </a:solidFill>
            <a:ln>
              <a:noFill/>
            </a:ln>
            <a:effectLst>
              <a:outerShdw blurRad="44450" dist="27940" dir="5400000" algn="ctr">
                <a:srgbClr val="000000">
                  <a:alpha val="32000"/>
                </a:srgbClr>
              </a:outerShdw>
            </a:effectLst>
            <a:sp3d>
              <a:bevelT w="190500" h="38100"/>
            </a:sp3d>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a:defRPr/>
              </a:pPr>
              <a:r>
                <a:rPr lang="en-US" sz="2200" b="0" dirty="0" smtClean="0">
                  <a:solidFill>
                    <a:schemeClr val="bg1"/>
                  </a:solidFill>
                  <a:latin typeface="Calibri" pitchFamily="34" charset="0"/>
                  <a:cs typeface="Calibri" pitchFamily="34" charset="0"/>
                </a:rPr>
                <a:t>Flour </a:t>
              </a:r>
              <a:r>
                <a:rPr lang="en-US" sz="2200" b="0" dirty="0">
                  <a:solidFill>
                    <a:schemeClr val="bg1"/>
                  </a:solidFill>
                  <a:latin typeface="Calibri" pitchFamily="34" charset="0"/>
                  <a:cs typeface="Calibri" pitchFamily="34" charset="0"/>
                </a:rPr>
                <a:t>Products</a:t>
              </a:r>
            </a:p>
          </p:txBody>
        </p:sp>
      </p:grpSp>
      <p:grpSp>
        <p:nvGrpSpPr>
          <p:cNvPr id="60" name="Group 59"/>
          <p:cNvGrpSpPr>
            <a:grpSpLocks/>
          </p:cNvGrpSpPr>
          <p:nvPr/>
        </p:nvGrpSpPr>
        <p:grpSpPr bwMode="auto">
          <a:xfrm>
            <a:off x="4581556" y="5003800"/>
            <a:ext cx="4419600" cy="1778000"/>
            <a:chOff x="5693229" y="5029199"/>
            <a:chExt cx="4419600" cy="1778000"/>
          </a:xfrm>
          <a:scene3d>
            <a:camera prst="orthographicFront">
              <a:rot lat="0" lon="0" rev="0"/>
            </a:camera>
            <a:lightRig rig="balanced" dir="t">
              <a:rot lat="0" lon="0" rev="8700000"/>
            </a:lightRig>
          </a:scene3d>
        </p:grpSpPr>
        <p:pic>
          <p:nvPicPr>
            <p:cNvPr id="61" name="Picture 7"/>
            <p:cNvPicPr>
              <a:picLocks noChangeAspect="1" noChangeArrowheads="1"/>
            </p:cNvPicPr>
            <p:nvPr/>
          </p:nvPicPr>
          <p:blipFill>
            <a:blip r:embed="rId3">
              <a:extLst/>
            </a:blip>
            <a:srcRect/>
            <a:stretch>
              <a:fillRect/>
            </a:stretch>
          </p:blipFill>
          <p:spPr bwMode="auto">
            <a:xfrm>
              <a:off x="5693229" y="5029200"/>
              <a:ext cx="2688771" cy="1777999"/>
            </a:xfrm>
            <a:prstGeom prst="rect">
              <a:avLst/>
            </a:prstGeom>
            <a:noFill/>
            <a:ln>
              <a:noFill/>
            </a:ln>
            <a:effectLst>
              <a:outerShdw blurRad="44450" dist="27940" dir="5400000" algn="ctr">
                <a:srgbClr val="000000">
                  <a:alpha val="32000"/>
                </a:srgbClr>
              </a:outerShdw>
            </a:effectLst>
            <a:sp3d>
              <a:bevelT w="190500" h="38100"/>
            </a:sp3d>
            <a:extLst/>
          </p:spPr>
        </p:pic>
        <p:sp>
          <p:nvSpPr>
            <p:cNvPr id="62" name="Title 1"/>
            <p:cNvSpPr txBox="1">
              <a:spLocks/>
            </p:cNvSpPr>
            <p:nvPr/>
          </p:nvSpPr>
          <p:spPr bwMode="auto">
            <a:xfrm>
              <a:off x="8512629" y="5029199"/>
              <a:ext cx="1600200" cy="1778000"/>
            </a:xfrm>
            <a:prstGeom prst="rect">
              <a:avLst/>
            </a:prstGeom>
            <a:solidFill>
              <a:schemeClr val="tx1"/>
            </a:solidFill>
            <a:ln>
              <a:noFill/>
            </a:ln>
            <a:effectLst>
              <a:outerShdw blurRad="44450" dist="27940" dir="5400000" algn="ctr">
                <a:srgbClr val="000000">
                  <a:alpha val="32000"/>
                </a:srgbClr>
              </a:outerShdw>
            </a:effectLst>
            <a:sp3d>
              <a:bevelT w="190500" h="38100"/>
            </a:sp3d>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r>
                <a:rPr lang="en-US" sz="2200" b="0" dirty="0" smtClean="0">
                  <a:solidFill>
                    <a:schemeClr val="bg1"/>
                  </a:solidFill>
                  <a:latin typeface="Calibri" pitchFamily="34" charset="0"/>
                  <a:cs typeface="Calibri" pitchFamily="34" charset="0"/>
                </a:rPr>
                <a:t>Dairy products</a:t>
              </a:r>
            </a:p>
          </p:txBody>
        </p:sp>
      </p:grpSp>
      <p:grpSp>
        <p:nvGrpSpPr>
          <p:cNvPr id="63" name="Group 62"/>
          <p:cNvGrpSpPr>
            <a:grpSpLocks/>
          </p:cNvGrpSpPr>
          <p:nvPr/>
        </p:nvGrpSpPr>
        <p:grpSpPr bwMode="auto">
          <a:xfrm>
            <a:off x="4581556" y="3124200"/>
            <a:ext cx="4419600" cy="1785938"/>
            <a:chOff x="2438400" y="5765800"/>
            <a:chExt cx="4419600" cy="1785620"/>
          </a:xfrm>
          <a:scene3d>
            <a:camera prst="orthographicFront">
              <a:rot lat="0" lon="0" rev="0"/>
            </a:camera>
            <a:lightRig rig="balanced" dir="t">
              <a:rot lat="0" lon="0" rev="8700000"/>
            </a:lightRig>
          </a:scene3d>
        </p:grpSpPr>
        <p:sp>
          <p:nvSpPr>
            <p:cNvPr id="64" name="Title 1"/>
            <p:cNvSpPr txBox="1">
              <a:spLocks/>
            </p:cNvSpPr>
            <p:nvPr/>
          </p:nvSpPr>
          <p:spPr bwMode="auto">
            <a:xfrm>
              <a:off x="5257800" y="5765800"/>
              <a:ext cx="1600200" cy="1778000"/>
            </a:xfrm>
            <a:prstGeom prst="rect">
              <a:avLst/>
            </a:prstGeom>
            <a:solidFill>
              <a:schemeClr val="tx1"/>
            </a:solidFill>
            <a:ln>
              <a:noFill/>
            </a:ln>
            <a:effectLst>
              <a:outerShdw blurRad="44450" dist="27940" dir="5400000" algn="ctr">
                <a:srgbClr val="000000">
                  <a:alpha val="32000"/>
                </a:srgbClr>
              </a:outerShdw>
            </a:effectLst>
            <a:sp3d>
              <a:bevelT w="190500" h="38100"/>
            </a:sp3d>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r>
                <a:rPr lang="en-US" sz="2200" b="0" dirty="0" smtClean="0">
                  <a:solidFill>
                    <a:schemeClr val="bg1"/>
                  </a:solidFill>
                  <a:latin typeface="Calibri" pitchFamily="34" charset="0"/>
                  <a:cs typeface="Calibri" pitchFamily="34" charset="0"/>
                </a:rPr>
                <a:t>Sweets</a:t>
              </a:r>
            </a:p>
          </p:txBody>
        </p:sp>
        <p:pic>
          <p:nvPicPr>
            <p:cNvPr id="65" name="Picture 8"/>
            <p:cNvPicPr>
              <a:picLocks noChangeAspect="1" noChangeArrowheads="1"/>
            </p:cNvPicPr>
            <p:nvPr/>
          </p:nvPicPr>
          <p:blipFill>
            <a:blip r:embed="rId4">
              <a:extLst/>
            </a:blip>
            <a:srcRect/>
            <a:stretch>
              <a:fillRect/>
            </a:stretch>
          </p:blipFill>
          <p:spPr bwMode="auto">
            <a:xfrm>
              <a:off x="2438400" y="5791200"/>
              <a:ext cx="2667000" cy="1760220"/>
            </a:xfrm>
            <a:prstGeom prst="rect">
              <a:avLst/>
            </a:prstGeom>
            <a:noFill/>
            <a:ln>
              <a:noFill/>
            </a:ln>
            <a:effectLst>
              <a:outerShdw blurRad="44450" dist="27940" dir="5400000" algn="ctr">
                <a:srgbClr val="000000">
                  <a:alpha val="32000"/>
                </a:srgbClr>
              </a:outerShdw>
            </a:effectLst>
            <a:sp3d>
              <a:bevelT w="190500" h="38100"/>
            </a:sp3d>
            <a:extLst/>
          </p:spPr>
        </p:pic>
      </p:grpSp>
      <p:grpSp>
        <p:nvGrpSpPr>
          <p:cNvPr id="66" name="Group 65"/>
          <p:cNvGrpSpPr>
            <a:grpSpLocks/>
          </p:cNvGrpSpPr>
          <p:nvPr/>
        </p:nvGrpSpPr>
        <p:grpSpPr bwMode="auto">
          <a:xfrm>
            <a:off x="4581556" y="1219200"/>
            <a:ext cx="4419600" cy="1785938"/>
            <a:chOff x="383674" y="6629400"/>
            <a:chExt cx="4264526" cy="1785257"/>
          </a:xfrm>
          <a:scene3d>
            <a:camera prst="orthographicFront">
              <a:rot lat="0" lon="0" rev="0"/>
            </a:camera>
            <a:lightRig rig="balanced" dir="t">
              <a:rot lat="0" lon="0" rev="8700000"/>
            </a:lightRig>
          </a:scene3d>
        </p:grpSpPr>
        <p:pic>
          <p:nvPicPr>
            <p:cNvPr id="67" name="Picture 9"/>
            <p:cNvPicPr>
              <a:picLocks noChangeAspect="1" noChangeArrowheads="1"/>
            </p:cNvPicPr>
            <p:nvPr/>
          </p:nvPicPr>
          <p:blipFill>
            <a:blip r:embed="rId5">
              <a:extLst/>
            </a:blip>
            <a:srcRect/>
            <a:stretch>
              <a:fillRect/>
            </a:stretch>
          </p:blipFill>
          <p:spPr bwMode="auto">
            <a:xfrm>
              <a:off x="383674" y="6629400"/>
              <a:ext cx="2667000" cy="1777999"/>
            </a:xfrm>
            <a:prstGeom prst="rect">
              <a:avLst/>
            </a:prstGeom>
            <a:noFill/>
            <a:ln>
              <a:noFill/>
            </a:ln>
            <a:effectLst>
              <a:outerShdw blurRad="44450" dist="27940" dir="5400000" algn="ctr">
                <a:srgbClr val="000000">
                  <a:alpha val="32000"/>
                </a:srgbClr>
              </a:outerShdw>
            </a:effectLst>
            <a:sp3d>
              <a:bevelT w="190500" h="38100"/>
            </a:sp3d>
            <a:extLst/>
          </p:spPr>
        </p:pic>
        <p:sp>
          <p:nvSpPr>
            <p:cNvPr id="68" name="Title 1"/>
            <p:cNvSpPr txBox="1">
              <a:spLocks/>
            </p:cNvSpPr>
            <p:nvPr/>
          </p:nvSpPr>
          <p:spPr bwMode="auto">
            <a:xfrm>
              <a:off x="3124200" y="6636657"/>
              <a:ext cx="1524000" cy="1778000"/>
            </a:xfrm>
            <a:prstGeom prst="rect">
              <a:avLst/>
            </a:prstGeom>
            <a:solidFill>
              <a:schemeClr val="tx1"/>
            </a:solidFill>
            <a:ln>
              <a:noFill/>
            </a:ln>
            <a:effectLst>
              <a:outerShdw blurRad="44450" dist="27940" dir="5400000" algn="ctr">
                <a:srgbClr val="000000">
                  <a:alpha val="32000"/>
                </a:srgbClr>
              </a:outerShdw>
            </a:effectLst>
            <a:sp3d>
              <a:bevelT w="190500" h="38100"/>
            </a:sp3d>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endParaRPr lang="ar-KW" sz="2200" b="0" dirty="0" smtClean="0">
                <a:solidFill>
                  <a:schemeClr val="bg1"/>
                </a:solidFill>
                <a:latin typeface="Calibri" pitchFamily="34" charset="0"/>
                <a:cs typeface="Simplified Arabic" pitchFamily="18" charset="-78"/>
              </a:endParaRPr>
            </a:p>
            <a:p>
              <a:pPr algn="ctr" rtl="1" eaLnBrk="1" hangingPunct="1">
                <a:defRPr/>
              </a:pPr>
              <a:r>
                <a:rPr lang="en-US" sz="2200" b="0" dirty="0" smtClean="0">
                  <a:solidFill>
                    <a:schemeClr val="bg1"/>
                  </a:solidFill>
                  <a:latin typeface="Calibri" pitchFamily="34" charset="0"/>
                  <a:cs typeface="Calibri" pitchFamily="34" charset="0"/>
                </a:rPr>
                <a:t>Drinks</a:t>
              </a:r>
            </a:p>
          </p:txBody>
        </p:sp>
      </p:grpSp>
      <p:grpSp>
        <p:nvGrpSpPr>
          <p:cNvPr id="69" name="Group 7"/>
          <p:cNvGrpSpPr>
            <a:grpSpLocks/>
          </p:cNvGrpSpPr>
          <p:nvPr/>
        </p:nvGrpSpPr>
        <p:grpSpPr bwMode="auto">
          <a:xfrm>
            <a:off x="161956" y="1176338"/>
            <a:ext cx="4343400" cy="1743075"/>
            <a:chOff x="326572" y="6629400"/>
            <a:chExt cx="4343400" cy="1744208"/>
          </a:xfrm>
          <a:scene3d>
            <a:camera prst="orthographicFront">
              <a:rot lat="0" lon="0" rev="0"/>
            </a:camera>
            <a:lightRig rig="balanced" dir="t">
              <a:rot lat="0" lon="0" rev="8700000"/>
            </a:lightRig>
          </a:scene3d>
        </p:grpSpPr>
        <p:pic>
          <p:nvPicPr>
            <p:cNvPr id="70" name="Picture 10"/>
            <p:cNvPicPr>
              <a:picLocks noChangeAspect="1" noChangeArrowheads="1"/>
            </p:cNvPicPr>
            <p:nvPr/>
          </p:nvPicPr>
          <p:blipFill>
            <a:blip r:embed="rId6">
              <a:extLst/>
            </a:blip>
            <a:srcRect/>
            <a:stretch>
              <a:fillRect/>
            </a:stretch>
          </p:blipFill>
          <p:spPr bwMode="auto">
            <a:xfrm>
              <a:off x="326572" y="6629400"/>
              <a:ext cx="2666999" cy="1744208"/>
            </a:xfrm>
            <a:prstGeom prst="rect">
              <a:avLst/>
            </a:prstGeom>
            <a:noFill/>
            <a:ln>
              <a:noFill/>
            </a:ln>
            <a:effectLst>
              <a:outerShdw blurRad="44450" dist="27940" dir="5400000" algn="ctr">
                <a:srgbClr val="000000">
                  <a:alpha val="32000"/>
                </a:srgbClr>
              </a:outerShdw>
            </a:effectLst>
            <a:sp3d>
              <a:bevelT w="190500" h="38100"/>
            </a:sp3d>
            <a:extLst/>
          </p:spPr>
        </p:pic>
        <p:sp>
          <p:nvSpPr>
            <p:cNvPr id="71" name="Title 1"/>
            <p:cNvSpPr txBox="1">
              <a:spLocks/>
            </p:cNvSpPr>
            <p:nvPr/>
          </p:nvSpPr>
          <p:spPr bwMode="auto">
            <a:xfrm>
              <a:off x="3090554" y="6629400"/>
              <a:ext cx="1579418" cy="1744208"/>
            </a:xfrm>
            <a:prstGeom prst="rect">
              <a:avLst/>
            </a:prstGeom>
            <a:solidFill>
              <a:schemeClr val="tx1"/>
            </a:solidFill>
            <a:ln>
              <a:noFill/>
            </a:ln>
            <a:effectLst>
              <a:outerShdw blurRad="44450" dist="27940" dir="5400000" algn="ctr">
                <a:srgbClr val="000000">
                  <a:alpha val="32000"/>
                </a:srgbClr>
              </a:outerShdw>
            </a:effectLst>
            <a:sp3d>
              <a:bevelT w="190500" h="38100"/>
            </a:sp3d>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r>
                <a:rPr lang="en-US" sz="2200" b="0" dirty="0" smtClean="0">
                  <a:solidFill>
                    <a:schemeClr val="bg1"/>
                  </a:solidFill>
                  <a:latin typeface="Calibri" pitchFamily="34" charset="0"/>
                  <a:cs typeface="Calibri" pitchFamily="34" charset="0"/>
                </a:rPr>
                <a:t>Restaurants</a:t>
              </a:r>
            </a:p>
          </p:txBody>
        </p:sp>
      </p:grpSp>
      <p:grpSp>
        <p:nvGrpSpPr>
          <p:cNvPr id="72" name="Group 31"/>
          <p:cNvGrpSpPr>
            <a:grpSpLocks/>
          </p:cNvGrpSpPr>
          <p:nvPr/>
        </p:nvGrpSpPr>
        <p:grpSpPr bwMode="auto">
          <a:xfrm>
            <a:off x="161956" y="3048000"/>
            <a:ext cx="4343400" cy="1905000"/>
            <a:chOff x="152400" y="3048000"/>
            <a:chExt cx="4343400" cy="1905000"/>
          </a:xfrm>
        </p:grpSpPr>
        <p:sp>
          <p:nvSpPr>
            <p:cNvPr id="73" name="Rectangle 72"/>
            <p:cNvSpPr/>
            <p:nvPr/>
          </p:nvSpPr>
          <p:spPr>
            <a:xfrm>
              <a:off x="304800" y="3048000"/>
              <a:ext cx="4191000" cy="1828800"/>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KW" sz="2200" b="0">
                <a:latin typeface="Calibri" pitchFamily="34" charset="0"/>
              </a:endParaRPr>
            </a:p>
          </p:txBody>
        </p:sp>
        <p:sp>
          <p:nvSpPr>
            <p:cNvPr id="74" name="Title 1"/>
            <p:cNvSpPr txBox="1">
              <a:spLocks/>
            </p:cNvSpPr>
            <p:nvPr/>
          </p:nvSpPr>
          <p:spPr bwMode="auto">
            <a:xfrm>
              <a:off x="2916382" y="3124200"/>
              <a:ext cx="1579418" cy="1743075"/>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r>
                <a:rPr lang="en-US" sz="2200" b="0" dirty="0" smtClean="0">
                  <a:solidFill>
                    <a:schemeClr val="bg1"/>
                  </a:solidFill>
                  <a:latin typeface="Calibri" pitchFamily="34" charset="0"/>
                  <a:cs typeface="Calibri" pitchFamily="34" charset="0"/>
                </a:rPr>
                <a:t>Non-food products</a:t>
              </a:r>
            </a:p>
          </p:txBody>
        </p:sp>
        <p:pic>
          <p:nvPicPr>
            <p:cNvPr id="75" name="Picture 6"/>
            <p:cNvPicPr>
              <a:picLocks noChangeAspect="1" noChangeArrowheads="1"/>
            </p:cNvPicPr>
            <p:nvPr/>
          </p:nvPicPr>
          <p:blipFill>
            <a:blip r:embed="rId7"/>
            <a:srcRect/>
            <a:stretch>
              <a:fillRect/>
            </a:stretch>
          </p:blipFill>
          <p:spPr bwMode="auto">
            <a:xfrm>
              <a:off x="304800" y="3060700"/>
              <a:ext cx="838200" cy="977900"/>
            </a:xfrm>
            <a:prstGeom prst="rect">
              <a:avLst/>
            </a:prstGeom>
            <a:noFill/>
            <a:ln>
              <a:noFill/>
            </a:ln>
            <a:effectLst>
              <a:outerShdw blurRad="44450" dist="27940" dir="5400000" algn="ctr">
                <a:srgbClr val="000000">
                  <a:alpha val="32000"/>
                </a:srgbClr>
              </a:outerShdw>
            </a:effectLst>
            <a:extLst/>
          </p:spPr>
        </p:pic>
        <p:pic>
          <p:nvPicPr>
            <p:cNvPr id="76" name="Picture 5"/>
            <p:cNvPicPr>
              <a:picLocks noChangeAspect="1" noChangeArrowheads="1"/>
            </p:cNvPicPr>
            <p:nvPr/>
          </p:nvPicPr>
          <p:blipFill>
            <a:blip r:embed="rId8"/>
            <a:srcRect/>
            <a:stretch>
              <a:fillRect/>
            </a:stretch>
          </p:blipFill>
          <p:spPr bwMode="auto">
            <a:xfrm>
              <a:off x="1524000" y="4011613"/>
              <a:ext cx="1371600" cy="838200"/>
            </a:xfrm>
            <a:prstGeom prst="rect">
              <a:avLst/>
            </a:prstGeom>
            <a:noFill/>
            <a:ln>
              <a:noFill/>
            </a:ln>
            <a:effectLst>
              <a:outerShdw blurRad="44450" dist="27940" dir="5400000" algn="ctr">
                <a:srgbClr val="000000">
                  <a:alpha val="32000"/>
                </a:srgbClr>
              </a:outerShdw>
            </a:effectLst>
            <a:extLst/>
          </p:spPr>
        </p:pic>
        <p:pic>
          <p:nvPicPr>
            <p:cNvPr id="78" name="Picture 5"/>
            <p:cNvPicPr>
              <a:picLocks noChangeAspect="1" noChangeArrowheads="1"/>
            </p:cNvPicPr>
            <p:nvPr/>
          </p:nvPicPr>
          <p:blipFill>
            <a:blip r:embed="rId9"/>
            <a:srcRect/>
            <a:stretch>
              <a:fillRect/>
            </a:stretch>
          </p:blipFill>
          <p:spPr bwMode="auto">
            <a:xfrm>
              <a:off x="152400" y="4087813"/>
              <a:ext cx="1295400" cy="865187"/>
            </a:xfrm>
            <a:prstGeom prst="rect">
              <a:avLst/>
            </a:prstGeom>
            <a:noFill/>
            <a:ln>
              <a:noFill/>
            </a:ln>
            <a:effectLst>
              <a:outerShdw blurRad="44450" dist="27940" dir="5400000" algn="ctr">
                <a:srgbClr val="000000">
                  <a:alpha val="32000"/>
                </a:srgbClr>
              </a:outerShdw>
            </a:effectLst>
            <a:extLst/>
          </p:spPr>
        </p:pic>
        <p:pic>
          <p:nvPicPr>
            <p:cNvPr id="79" name="Picture 2" descr="C:\Documents and Settings\mnr1493\My Documents\My Pictures\500_1202947006_pain_relief.jpg"/>
            <p:cNvPicPr>
              <a:picLocks noChangeAspect="1" noChangeArrowheads="1"/>
            </p:cNvPicPr>
            <p:nvPr/>
          </p:nvPicPr>
          <p:blipFill>
            <a:blip r:embed="rId10"/>
            <a:srcRect l="3600" t="932" r="3600"/>
            <a:stretch>
              <a:fillRect/>
            </a:stretch>
          </p:blipFill>
          <p:spPr bwMode="auto">
            <a:xfrm>
              <a:off x="1143000" y="3089275"/>
              <a:ext cx="762000" cy="873125"/>
            </a:xfrm>
            <a:prstGeom prst="rect">
              <a:avLst/>
            </a:prstGeom>
            <a:noFill/>
            <a:ln>
              <a:noFill/>
            </a:ln>
            <a:effectLst>
              <a:outerShdw blurRad="44450" dist="27940" dir="5400000" algn="ctr">
                <a:srgbClr val="000000">
                  <a:alpha val="32000"/>
                </a:srgbClr>
              </a:outerShdw>
            </a:effectLst>
            <a:extLst/>
          </p:spPr>
        </p:pic>
        <p:pic>
          <p:nvPicPr>
            <p:cNvPr id="80" name="Picture 9" descr="http://www.irishhealth.com/content/image/13282/Codliveroil.jpg"/>
            <p:cNvPicPr>
              <a:picLocks noChangeAspect="1" noChangeArrowheads="1"/>
            </p:cNvPicPr>
            <p:nvPr/>
          </p:nvPicPr>
          <p:blipFill>
            <a:blip r:embed="rId11"/>
            <a:srcRect l="14400" r="16800" b="6306"/>
            <a:stretch>
              <a:fillRect/>
            </a:stretch>
          </p:blipFill>
          <p:spPr bwMode="auto">
            <a:xfrm>
              <a:off x="2057400" y="3124200"/>
              <a:ext cx="838200" cy="838200"/>
            </a:xfrm>
            <a:prstGeom prst="rect">
              <a:avLst/>
            </a:prstGeom>
            <a:noFill/>
            <a:ln>
              <a:noFill/>
            </a:ln>
            <a:effectLst>
              <a:outerShdw blurRad="44450" dist="27940" dir="5400000" algn="ctr">
                <a:srgbClr val="000000">
                  <a:alpha val="32000"/>
                </a:srgbClr>
              </a:outerShdw>
            </a:effectLs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1000"/>
                                        <p:tgtEl>
                                          <p:spTgt spid="60"/>
                                        </p:tgtEl>
                                      </p:cBhvr>
                                    </p:animEffect>
                                    <p:anim calcmode="lin" valueType="num">
                                      <p:cBhvr>
                                        <p:cTn id="15" dur="1000" fill="hold"/>
                                        <p:tgtEl>
                                          <p:spTgt spid="60"/>
                                        </p:tgtEl>
                                        <p:attrNameLst>
                                          <p:attrName>ppt_x</p:attrName>
                                        </p:attrNameLst>
                                      </p:cBhvr>
                                      <p:tavLst>
                                        <p:tav tm="0">
                                          <p:val>
                                            <p:strVal val="#ppt_x"/>
                                          </p:val>
                                        </p:tav>
                                        <p:tav tm="100000">
                                          <p:val>
                                            <p:strVal val="#ppt_x"/>
                                          </p:val>
                                        </p:tav>
                                      </p:tavLst>
                                    </p:anim>
                                    <p:anim calcmode="lin" valueType="num">
                                      <p:cBhvr>
                                        <p:cTn id="1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anim calcmode="lin" valueType="num">
                                      <p:cBhvr>
                                        <p:cTn id="22" dur="1000" fill="hold"/>
                                        <p:tgtEl>
                                          <p:spTgt spid="63"/>
                                        </p:tgtEl>
                                        <p:attrNameLst>
                                          <p:attrName>ppt_x</p:attrName>
                                        </p:attrNameLst>
                                      </p:cBhvr>
                                      <p:tavLst>
                                        <p:tav tm="0">
                                          <p:val>
                                            <p:strVal val="#ppt_x"/>
                                          </p:val>
                                        </p:tav>
                                        <p:tav tm="100000">
                                          <p:val>
                                            <p:strVal val="#ppt_x"/>
                                          </p:val>
                                        </p:tav>
                                      </p:tavLst>
                                    </p:anim>
                                    <p:anim calcmode="lin" valueType="num">
                                      <p:cBhvr>
                                        <p:cTn id="2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1000"/>
                                        <p:tgtEl>
                                          <p:spTgt spid="66"/>
                                        </p:tgtEl>
                                      </p:cBhvr>
                                    </p:animEffect>
                                    <p:anim calcmode="lin" valueType="num">
                                      <p:cBhvr>
                                        <p:cTn id="29" dur="1000" fill="hold"/>
                                        <p:tgtEl>
                                          <p:spTgt spid="66"/>
                                        </p:tgtEl>
                                        <p:attrNameLst>
                                          <p:attrName>ppt_x</p:attrName>
                                        </p:attrNameLst>
                                      </p:cBhvr>
                                      <p:tavLst>
                                        <p:tav tm="0">
                                          <p:val>
                                            <p:strVal val="#ppt_x"/>
                                          </p:val>
                                        </p:tav>
                                        <p:tav tm="100000">
                                          <p:val>
                                            <p:strVal val="#ppt_x"/>
                                          </p:val>
                                        </p:tav>
                                      </p:tavLst>
                                    </p:anim>
                                    <p:anim calcmode="lin" valueType="num">
                                      <p:cBhvr>
                                        <p:cTn id="30"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1000"/>
                                        <p:tgtEl>
                                          <p:spTgt spid="69"/>
                                        </p:tgtEl>
                                      </p:cBhvr>
                                    </p:animEffect>
                                    <p:anim calcmode="lin" valueType="num">
                                      <p:cBhvr>
                                        <p:cTn id="36" dur="1000" fill="hold"/>
                                        <p:tgtEl>
                                          <p:spTgt spid="69"/>
                                        </p:tgtEl>
                                        <p:attrNameLst>
                                          <p:attrName>ppt_x</p:attrName>
                                        </p:attrNameLst>
                                      </p:cBhvr>
                                      <p:tavLst>
                                        <p:tav tm="0">
                                          <p:val>
                                            <p:strVal val="#ppt_x"/>
                                          </p:val>
                                        </p:tav>
                                        <p:tav tm="100000">
                                          <p:val>
                                            <p:strVal val="#ppt_x"/>
                                          </p:val>
                                        </p:tav>
                                      </p:tavLst>
                                    </p:anim>
                                    <p:anim calcmode="lin" valueType="num">
                                      <p:cBhvr>
                                        <p:cTn id="3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blinds(horizontal)">
                                      <p:cBhvr>
                                        <p:cTn id="4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31"/>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5" name="Group 14"/>
          <p:cNvGrpSpPr>
            <a:grpSpLocks/>
          </p:cNvGrpSpPr>
          <p:nvPr/>
        </p:nvGrpSpPr>
        <p:grpSpPr bwMode="auto">
          <a:xfrm>
            <a:off x="657228" y="539768"/>
            <a:ext cx="4343400" cy="1778000"/>
            <a:chOff x="304800" y="5029200"/>
            <a:chExt cx="4343400" cy="1778000"/>
          </a:xfrm>
        </p:grpSpPr>
        <p:pic>
          <p:nvPicPr>
            <p:cNvPr id="36" name="Picture 6"/>
            <p:cNvPicPr>
              <a:picLocks noChangeAspect="1" noChangeArrowheads="1"/>
            </p:cNvPicPr>
            <p:nvPr/>
          </p:nvPicPr>
          <p:blipFill>
            <a:blip r:embed="rId2"/>
            <a:srcRect/>
            <a:stretch>
              <a:fillRect/>
            </a:stretch>
          </p:blipFill>
          <p:spPr bwMode="auto">
            <a:xfrm>
              <a:off x="304800" y="5029200"/>
              <a:ext cx="2667000" cy="1778000"/>
            </a:xfrm>
            <a:prstGeom prst="rect">
              <a:avLst/>
            </a:prstGeom>
            <a:noFill/>
            <a:ln w="9525">
              <a:noFill/>
              <a:miter lim="800000"/>
              <a:headEnd/>
              <a:tailEnd/>
            </a:ln>
          </p:spPr>
        </p:pic>
        <p:sp>
          <p:nvSpPr>
            <p:cNvPr id="37" name="Title 1"/>
            <p:cNvSpPr txBox="1">
              <a:spLocks/>
            </p:cNvSpPr>
            <p:nvPr/>
          </p:nvSpPr>
          <p:spPr bwMode="auto">
            <a:xfrm>
              <a:off x="3048000" y="5029200"/>
              <a:ext cx="1600200" cy="1778000"/>
            </a:xfrm>
            <a:prstGeom prst="rect">
              <a:avLst/>
            </a:prstGeom>
            <a:solidFill>
              <a:schemeClr val="tx1"/>
            </a:solidFill>
            <a:ln w="9525">
              <a:noFill/>
              <a:miter lim="800000"/>
              <a:headEnd/>
              <a:tailEnd/>
            </a:ln>
          </p:spPr>
          <p:txBody>
            <a:bodyPr tIns="182880"/>
            <a:lstStyle/>
            <a:p>
              <a:pPr algn="ctr" eaLnBrk="0" hangingPunct="0"/>
              <a:r>
                <a:rPr lang="en-US" sz="2800" b="0">
                  <a:solidFill>
                    <a:schemeClr val="bg1"/>
                  </a:solidFill>
                  <a:latin typeface="Calibri" pitchFamily="34" charset="0"/>
                </a:rPr>
                <a:t>Flour Products</a:t>
              </a:r>
            </a:p>
          </p:txBody>
        </p:sp>
      </p:grpSp>
      <p:grpSp>
        <p:nvGrpSpPr>
          <p:cNvPr id="38" name="Group 11"/>
          <p:cNvGrpSpPr>
            <a:grpSpLocks/>
          </p:cNvGrpSpPr>
          <p:nvPr/>
        </p:nvGrpSpPr>
        <p:grpSpPr bwMode="auto">
          <a:xfrm>
            <a:off x="666760" y="2520968"/>
            <a:ext cx="5334000" cy="3551238"/>
            <a:chOff x="1371600" y="2209800"/>
            <a:chExt cx="5334000" cy="3551238"/>
          </a:xfrm>
        </p:grpSpPr>
        <p:pic>
          <p:nvPicPr>
            <p:cNvPr id="39" name="Picture 18" descr="C:\Users\hmazeedi\Desktop\NAVLAKHI.critical-ingredients-in-your-food-final-guy1ja531lex\critical-ingred54a1b3a8\content\data\repo\2898778480.jpg"/>
            <p:cNvPicPr>
              <a:picLocks noChangeAspect="1" noChangeArrowheads="1"/>
            </p:cNvPicPr>
            <p:nvPr/>
          </p:nvPicPr>
          <p:blipFill>
            <a:blip r:embed="rId3"/>
            <a:srcRect/>
            <a:stretch>
              <a:fillRect/>
            </a:stretch>
          </p:blipFill>
          <p:spPr bwMode="auto">
            <a:xfrm>
              <a:off x="1371600" y="2209800"/>
              <a:ext cx="5334000" cy="3551238"/>
            </a:xfrm>
            <a:prstGeom prst="rect">
              <a:avLst/>
            </a:prstGeom>
            <a:noFill/>
            <a:ln w="9525">
              <a:noFill/>
              <a:miter lim="800000"/>
              <a:headEnd/>
              <a:tailEnd/>
            </a:ln>
          </p:spPr>
        </p:pic>
        <p:sp>
          <p:nvSpPr>
            <p:cNvPr id="40" name="Title 1"/>
            <p:cNvSpPr txBox="1">
              <a:spLocks/>
            </p:cNvSpPr>
            <p:nvPr/>
          </p:nvSpPr>
          <p:spPr bwMode="auto">
            <a:xfrm>
              <a:off x="1676400" y="2362199"/>
              <a:ext cx="4419600" cy="705295"/>
            </a:xfrm>
            <a:prstGeom prst="rect">
              <a:avLst/>
            </a:prstGeom>
            <a:solidFill>
              <a:schemeClr val="tx1"/>
            </a:solidFill>
            <a:ln w="9525">
              <a:noFill/>
              <a:miter lim="800000"/>
              <a:headEnd/>
              <a:tailEnd/>
            </a:ln>
          </p:spPr>
          <p:txBody>
            <a:bodyPr tIns="182880"/>
            <a:lstStyle/>
            <a:p>
              <a:pPr algn="ctr" rtl="1"/>
              <a:r>
                <a:rPr lang="en-US" sz="2800" b="0">
                  <a:solidFill>
                    <a:schemeClr val="bg1"/>
                  </a:solidFill>
                  <a:latin typeface="Calibri" pitchFamily="34" charset="0"/>
                  <a:ea typeface="MS PGothic" pitchFamily="34" charset="-128"/>
                  <a:cs typeface="Calibri" pitchFamily="34" charset="0"/>
                </a:rPr>
                <a:t>Bakery and pastry shops</a:t>
              </a:r>
            </a:p>
          </p:txBody>
        </p:sp>
      </p:grpSp>
      <p:grpSp>
        <p:nvGrpSpPr>
          <p:cNvPr id="41" name="Group 10"/>
          <p:cNvGrpSpPr>
            <a:grpSpLocks/>
          </p:cNvGrpSpPr>
          <p:nvPr/>
        </p:nvGrpSpPr>
        <p:grpSpPr bwMode="auto">
          <a:xfrm>
            <a:off x="6715140" y="142852"/>
            <a:ext cx="1905000" cy="6248400"/>
            <a:chOff x="7010400" y="304800"/>
            <a:chExt cx="1905000" cy="6248400"/>
          </a:xfrm>
        </p:grpSpPr>
        <p:sp>
          <p:nvSpPr>
            <p:cNvPr id="42" name="Title 1"/>
            <p:cNvSpPr txBox="1">
              <a:spLocks/>
            </p:cNvSpPr>
            <p:nvPr/>
          </p:nvSpPr>
          <p:spPr bwMode="auto">
            <a:xfrm>
              <a:off x="7086600" y="304800"/>
              <a:ext cx="1828800" cy="1600200"/>
            </a:xfrm>
            <a:prstGeom prst="rect">
              <a:avLst/>
            </a:prstGeom>
            <a:solidFill>
              <a:schemeClr val="tx1"/>
            </a:solidFill>
            <a:ln w="9525">
              <a:noFill/>
              <a:miter lim="800000"/>
              <a:headEnd/>
              <a:tailEnd/>
            </a:ln>
          </p:spPr>
          <p:txBody>
            <a:bodyPr tIns="182880"/>
            <a:lstStyle/>
            <a:p>
              <a:pPr algn="ctr" rtl="1"/>
              <a:r>
                <a:rPr lang="en-US" sz="2400" b="0" dirty="0">
                  <a:solidFill>
                    <a:schemeClr val="bg1"/>
                  </a:solidFill>
                  <a:latin typeface="Calibri" pitchFamily="34" charset="0"/>
                  <a:ea typeface="MS PGothic" pitchFamily="34" charset="-128"/>
                  <a:cs typeface="Calibri" pitchFamily="34" charset="0"/>
                </a:rPr>
                <a:t>Examples occur in Western countries</a:t>
              </a:r>
            </a:p>
          </p:txBody>
        </p:sp>
        <p:pic>
          <p:nvPicPr>
            <p:cNvPr id="43" name="Picture 5"/>
            <p:cNvPicPr>
              <a:picLocks noChangeAspect="1" noChangeArrowheads="1"/>
            </p:cNvPicPr>
            <p:nvPr/>
          </p:nvPicPr>
          <p:blipFill>
            <a:blip r:embed="rId4"/>
            <a:srcRect/>
            <a:stretch>
              <a:fillRect/>
            </a:stretch>
          </p:blipFill>
          <p:spPr bwMode="auto">
            <a:xfrm>
              <a:off x="7086600" y="5384006"/>
              <a:ext cx="1828800" cy="1169194"/>
            </a:xfrm>
            <a:prstGeom prst="rect">
              <a:avLst/>
            </a:prstGeom>
            <a:noFill/>
            <a:ln w="9525">
              <a:noFill/>
              <a:miter lim="800000"/>
              <a:headEnd/>
              <a:tailEnd/>
            </a:ln>
          </p:spPr>
        </p:pic>
        <p:pic>
          <p:nvPicPr>
            <p:cNvPr id="44" name="Picture 5"/>
            <p:cNvPicPr>
              <a:picLocks noChangeAspect="1" noChangeArrowheads="1"/>
            </p:cNvPicPr>
            <p:nvPr/>
          </p:nvPicPr>
          <p:blipFill>
            <a:blip r:embed="rId5"/>
            <a:srcRect/>
            <a:stretch>
              <a:fillRect/>
            </a:stretch>
          </p:blipFill>
          <p:spPr bwMode="auto">
            <a:xfrm>
              <a:off x="7010400" y="3733800"/>
              <a:ext cx="1905000" cy="1429195"/>
            </a:xfrm>
            <a:prstGeom prst="rect">
              <a:avLst/>
            </a:prstGeom>
            <a:noFill/>
            <a:ln w="9525">
              <a:noFill/>
              <a:miter lim="800000"/>
              <a:headEnd/>
              <a:tailEnd/>
            </a:ln>
          </p:spPr>
        </p:pic>
        <p:pic>
          <p:nvPicPr>
            <p:cNvPr id="45" name="Picture 6"/>
            <p:cNvPicPr>
              <a:picLocks noChangeAspect="1" noChangeArrowheads="1"/>
            </p:cNvPicPr>
            <p:nvPr/>
          </p:nvPicPr>
          <p:blipFill>
            <a:blip r:embed="rId6"/>
            <a:srcRect/>
            <a:stretch>
              <a:fillRect/>
            </a:stretch>
          </p:blipFill>
          <p:spPr bwMode="auto">
            <a:xfrm>
              <a:off x="7086599" y="2572195"/>
              <a:ext cx="1763515" cy="9906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F:\New folder\2901102646.png"/>
          <p:cNvPicPr>
            <a:picLocks noChangeAspect="1" noChangeArrowheads="1"/>
          </p:cNvPicPr>
          <p:nvPr/>
        </p:nvPicPr>
        <p:blipFill>
          <a:blip r:embed="rId2"/>
          <a:srcRect/>
          <a:stretch>
            <a:fillRect/>
          </a:stretch>
        </p:blipFill>
        <p:spPr bwMode="auto">
          <a:xfrm>
            <a:off x="57150" y="9525"/>
            <a:ext cx="9086850" cy="6838950"/>
          </a:xfrm>
          <a:prstGeom prst="rect">
            <a:avLst/>
          </a:prstGeom>
          <a:solidFill>
            <a:srgbClr val="00B0F0"/>
          </a:solidFill>
          <a:ln w="9525">
            <a:noFill/>
            <a:miter lim="800000"/>
            <a:headEnd/>
            <a:tailEnd/>
          </a:ln>
        </p:spPr>
      </p:pic>
      <p:pic>
        <p:nvPicPr>
          <p:cNvPr id="30" name="Picture 5" descr="F:\New folder\2898778513.jpg"/>
          <p:cNvPicPr>
            <a:picLocks noChangeAspect="1" noChangeArrowheads="1"/>
          </p:cNvPicPr>
          <p:nvPr/>
        </p:nvPicPr>
        <p:blipFill>
          <a:blip r:embed="rId3"/>
          <a:srcRect/>
          <a:stretch>
            <a:fillRect/>
          </a:stretch>
        </p:blipFill>
        <p:spPr bwMode="auto">
          <a:xfrm>
            <a:off x="76200" y="4552950"/>
            <a:ext cx="2540000" cy="1905000"/>
          </a:xfrm>
          <a:prstGeom prst="rect">
            <a:avLst/>
          </a:prstGeom>
          <a:noFill/>
          <a:ln w="9525">
            <a:noFill/>
            <a:miter lim="800000"/>
            <a:headEnd/>
            <a:tailEnd/>
          </a:ln>
        </p:spPr>
      </p:pic>
      <p:pic>
        <p:nvPicPr>
          <p:cNvPr id="35" name="Picture 6" descr="F:\New folder\2899387069.png"/>
          <p:cNvPicPr>
            <a:picLocks noChangeAspect="1" noChangeArrowheads="1"/>
          </p:cNvPicPr>
          <p:nvPr/>
        </p:nvPicPr>
        <p:blipFill>
          <a:blip r:embed="rId4" cstate="print"/>
          <a:srcRect/>
          <a:stretch>
            <a:fillRect/>
          </a:stretch>
        </p:blipFill>
        <p:spPr bwMode="auto">
          <a:xfrm>
            <a:off x="5486400" y="3505200"/>
            <a:ext cx="2571750" cy="1752600"/>
          </a:xfrm>
          <a:prstGeom prst="rect">
            <a:avLst/>
          </a:prstGeom>
          <a:noFill/>
          <a:ln w="9525">
            <a:noFill/>
            <a:miter lim="800000"/>
            <a:headEnd/>
            <a:tailEnd/>
          </a:ln>
        </p:spPr>
      </p:pic>
      <p:pic>
        <p:nvPicPr>
          <p:cNvPr id="38" name="Picture 7" descr="F:\New folder\2901091306.jpg"/>
          <p:cNvPicPr>
            <a:picLocks noChangeAspect="1" noChangeArrowheads="1"/>
          </p:cNvPicPr>
          <p:nvPr/>
        </p:nvPicPr>
        <p:blipFill>
          <a:blip r:embed="rId5"/>
          <a:srcRect/>
          <a:stretch>
            <a:fillRect/>
          </a:stretch>
        </p:blipFill>
        <p:spPr bwMode="auto">
          <a:xfrm>
            <a:off x="2819400" y="4229100"/>
            <a:ext cx="4419600" cy="2628900"/>
          </a:xfrm>
          <a:prstGeom prst="rect">
            <a:avLst/>
          </a:prstGeom>
          <a:solidFill>
            <a:srgbClr val="00B0F0"/>
          </a:solidFill>
          <a:ln w="9525">
            <a:noFill/>
            <a:miter lim="800000"/>
            <a:headEnd/>
            <a:tailEnd/>
          </a:ln>
        </p:spPr>
      </p:pic>
      <p:sp>
        <p:nvSpPr>
          <p:cNvPr id="41" name="Title 1"/>
          <p:cNvSpPr txBox="1">
            <a:spLocks/>
          </p:cNvSpPr>
          <p:nvPr/>
        </p:nvSpPr>
        <p:spPr bwMode="auto">
          <a:xfrm>
            <a:off x="2819400" y="3505200"/>
            <a:ext cx="4419600" cy="762000"/>
          </a:xfrm>
          <a:prstGeom prst="rect">
            <a:avLst/>
          </a:prstGeom>
          <a:solidFill>
            <a:srgbClr val="00B0F0"/>
          </a:solidFill>
          <a:ln w="9525">
            <a:noFill/>
            <a:miter lim="800000"/>
            <a:headEnd/>
            <a:tailEnd/>
          </a:ln>
        </p:spPr>
        <p:txBody>
          <a:bodyPr tIns="182880"/>
          <a:lstStyle/>
          <a:p>
            <a:pPr algn="ctr" rtl="1"/>
            <a:r>
              <a:rPr lang="en-US">
                <a:solidFill>
                  <a:schemeClr val="bg1"/>
                </a:solidFill>
                <a:latin typeface="Calibri" pitchFamily="34" charset="0"/>
                <a:ea typeface="MS PGothic" pitchFamily="34" charset="-128"/>
                <a:cs typeface="Calibri" pitchFamily="34" charset="0"/>
              </a:rPr>
              <a:t>Sometimes pig’s fat is used in bakery products</a:t>
            </a:r>
          </a:p>
        </p:txBody>
      </p:sp>
      <p:grpSp>
        <p:nvGrpSpPr>
          <p:cNvPr id="46" name="Group 45"/>
          <p:cNvGrpSpPr>
            <a:grpSpLocks/>
          </p:cNvGrpSpPr>
          <p:nvPr/>
        </p:nvGrpSpPr>
        <p:grpSpPr bwMode="auto">
          <a:xfrm>
            <a:off x="7315200" y="3962400"/>
            <a:ext cx="1676400" cy="2514600"/>
            <a:chOff x="2819400" y="5543550"/>
            <a:chExt cx="4419600" cy="1371600"/>
          </a:xfrm>
        </p:grpSpPr>
        <p:sp>
          <p:nvSpPr>
            <p:cNvPr id="47" name="Title 1"/>
            <p:cNvSpPr txBox="1">
              <a:spLocks/>
            </p:cNvSpPr>
            <p:nvPr/>
          </p:nvSpPr>
          <p:spPr bwMode="auto">
            <a:xfrm>
              <a:off x="2819400" y="5543550"/>
              <a:ext cx="4419600" cy="685800"/>
            </a:xfrm>
            <a:prstGeom prst="rect">
              <a:avLst/>
            </a:prstGeom>
            <a:solidFill>
              <a:srgbClr val="00B0F0"/>
            </a:solidFill>
            <a:ln w="9525">
              <a:noFill/>
              <a:miter lim="800000"/>
              <a:headEnd/>
              <a:tailEnd/>
            </a:ln>
          </p:spPr>
          <p:txBody>
            <a:bodyPr tIns="182880"/>
            <a:lstStyle/>
            <a:p>
              <a:pPr algn="ctr" rtl="1"/>
              <a:r>
                <a:rPr lang="en-US">
                  <a:solidFill>
                    <a:schemeClr val="bg1"/>
                  </a:solidFill>
                  <a:latin typeface="Calibri" pitchFamily="34" charset="0"/>
                  <a:ea typeface="MS PGothic" pitchFamily="34" charset="-128"/>
                  <a:cs typeface="Calibri" pitchFamily="34" charset="0"/>
                </a:rPr>
                <a:t>Mono &amp; Diglycerides</a:t>
              </a:r>
            </a:p>
          </p:txBody>
        </p:sp>
        <p:sp>
          <p:nvSpPr>
            <p:cNvPr id="48" name="Title 1"/>
            <p:cNvSpPr txBox="1">
              <a:spLocks/>
            </p:cNvSpPr>
            <p:nvPr/>
          </p:nvSpPr>
          <p:spPr bwMode="auto">
            <a:xfrm>
              <a:off x="2819400" y="6229350"/>
              <a:ext cx="4419600" cy="685800"/>
            </a:xfrm>
            <a:prstGeom prst="rect">
              <a:avLst/>
            </a:prstGeom>
            <a:solidFill>
              <a:srgbClr val="00B0F0"/>
            </a:solidFill>
            <a:ln w="9525">
              <a:noFill/>
              <a:miter lim="800000"/>
              <a:headEnd/>
              <a:tailEnd/>
            </a:ln>
          </p:spPr>
          <p:txBody>
            <a:bodyPr tIns="182880"/>
            <a:lstStyle/>
            <a:p>
              <a:pPr algn="ctr" rtl="1"/>
              <a:r>
                <a:rPr lang="en-US">
                  <a:solidFill>
                    <a:schemeClr val="bg1"/>
                  </a:solidFill>
                  <a:latin typeface="Calibri" pitchFamily="34" charset="0"/>
                  <a:ea typeface="MS PGothic" pitchFamily="34" charset="-128"/>
                  <a:cs typeface="Calibri" pitchFamily="34" charset="0"/>
                </a:rPr>
                <a:t>The potential source is highly pig's fat</a:t>
              </a:r>
            </a:p>
          </p:txBody>
        </p:sp>
      </p:grpSp>
      <p:pic>
        <p:nvPicPr>
          <p:cNvPr id="49" name="Picture 124" descr="F:\New folder\2899465759.png"/>
          <p:cNvPicPr>
            <a:picLocks noChangeAspect="1" noChangeArrowheads="1"/>
          </p:cNvPicPr>
          <p:nvPr/>
        </p:nvPicPr>
        <p:blipFill>
          <a:blip r:embed="rId6"/>
          <a:srcRect/>
          <a:stretch>
            <a:fillRect/>
          </a:stretch>
        </p:blipFill>
        <p:spPr bwMode="auto">
          <a:xfrm>
            <a:off x="4495800" y="19050"/>
            <a:ext cx="4648200" cy="3486150"/>
          </a:xfrm>
          <a:prstGeom prst="rect">
            <a:avLst/>
          </a:prstGeom>
          <a:noFill/>
          <a:ln w="9525">
            <a:noFill/>
            <a:miter lim="800000"/>
            <a:headEnd/>
            <a:tailEnd/>
          </a:ln>
        </p:spPr>
      </p:pic>
      <p:grpSp>
        <p:nvGrpSpPr>
          <p:cNvPr id="50" name="Group 49"/>
          <p:cNvGrpSpPr>
            <a:grpSpLocks/>
          </p:cNvGrpSpPr>
          <p:nvPr/>
        </p:nvGrpSpPr>
        <p:grpSpPr bwMode="auto">
          <a:xfrm>
            <a:off x="57150" y="0"/>
            <a:ext cx="3752850" cy="1771650"/>
            <a:chOff x="57150" y="0"/>
            <a:chExt cx="3752850" cy="1771650"/>
          </a:xfrm>
        </p:grpSpPr>
        <p:pic>
          <p:nvPicPr>
            <p:cNvPr id="51" name="Picture 123" descr="F:\New folder\2899465744.jpg"/>
            <p:cNvPicPr>
              <a:picLocks noChangeAspect="1" noChangeArrowheads="1"/>
            </p:cNvPicPr>
            <p:nvPr/>
          </p:nvPicPr>
          <p:blipFill>
            <a:blip r:embed="rId7"/>
            <a:srcRect/>
            <a:stretch>
              <a:fillRect/>
            </a:stretch>
          </p:blipFill>
          <p:spPr bwMode="auto">
            <a:xfrm>
              <a:off x="57150" y="0"/>
              <a:ext cx="1771650" cy="1771650"/>
            </a:xfrm>
            <a:prstGeom prst="rect">
              <a:avLst/>
            </a:prstGeom>
            <a:noFill/>
            <a:ln w="9525">
              <a:noFill/>
              <a:miter lim="800000"/>
              <a:headEnd/>
              <a:tailEnd/>
            </a:ln>
          </p:spPr>
        </p:pic>
        <p:sp>
          <p:nvSpPr>
            <p:cNvPr id="52" name="Title 1"/>
            <p:cNvSpPr txBox="1">
              <a:spLocks/>
            </p:cNvSpPr>
            <p:nvPr/>
          </p:nvSpPr>
          <p:spPr bwMode="auto">
            <a:xfrm>
              <a:off x="1752600" y="19049"/>
              <a:ext cx="2057400" cy="1752601"/>
            </a:xfrm>
            <a:prstGeom prst="rect">
              <a:avLst/>
            </a:prstGeom>
            <a:solidFill>
              <a:schemeClr val="bg1"/>
            </a:solidFill>
            <a:ln w="9525">
              <a:noFill/>
              <a:miter lim="800000"/>
              <a:headEnd/>
              <a:tailEnd/>
            </a:ln>
          </p:spPr>
          <p:txBody>
            <a:bodyPr tIns="182880"/>
            <a:lstStyle/>
            <a:p>
              <a:pPr algn="ctr" rtl="1"/>
              <a:r>
                <a:rPr lang="en-US" sz="2000">
                  <a:latin typeface="Calibri" pitchFamily="34" charset="0"/>
                  <a:ea typeface="MS PGothic" pitchFamily="34" charset="-128"/>
                  <a:cs typeface="Calibri" pitchFamily="34" charset="0"/>
                </a:rPr>
                <a:t>Anti-sticking</a:t>
              </a:r>
            </a:p>
            <a:p>
              <a:pPr algn="ctr" rtl="1"/>
              <a:r>
                <a:rPr lang="en-US" sz="2000">
                  <a:latin typeface="Calibri" pitchFamily="34" charset="0"/>
                  <a:ea typeface="MS PGothic" pitchFamily="34" charset="-128"/>
                  <a:cs typeface="Calibri" pitchFamily="34" charset="0"/>
                </a:rPr>
                <a:t>Pan grease</a:t>
              </a:r>
            </a:p>
          </p:txBody>
        </p:sp>
      </p:grpSp>
      <p:sp>
        <p:nvSpPr>
          <p:cNvPr id="53" name="Rectangle 5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Rectangle 5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Rectangle 5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Rectangle 5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9"/>
          <p:cNvGrpSpPr>
            <a:grpSpLocks/>
          </p:cNvGrpSpPr>
          <p:nvPr/>
        </p:nvGrpSpPr>
        <p:grpSpPr bwMode="auto">
          <a:xfrm>
            <a:off x="5357813" y="962048"/>
            <a:ext cx="3633787" cy="4991100"/>
            <a:chOff x="5181600" y="990600"/>
            <a:chExt cx="3634274" cy="4991100"/>
          </a:xfrm>
        </p:grpSpPr>
        <p:pic>
          <p:nvPicPr>
            <p:cNvPr id="36" name="Picture 12" descr="F:\New folder\2900194180.jpg"/>
            <p:cNvPicPr>
              <a:picLocks noChangeAspect="1" noChangeArrowheads="1"/>
            </p:cNvPicPr>
            <p:nvPr/>
          </p:nvPicPr>
          <p:blipFill>
            <a:blip r:embed="rId2"/>
            <a:srcRect/>
            <a:stretch>
              <a:fillRect/>
            </a:stretch>
          </p:blipFill>
          <p:spPr bwMode="auto">
            <a:xfrm>
              <a:off x="5181600" y="990600"/>
              <a:ext cx="3634274" cy="3287620"/>
            </a:xfrm>
            <a:prstGeom prst="rect">
              <a:avLst/>
            </a:prstGeom>
            <a:noFill/>
            <a:ln w="9525">
              <a:noFill/>
              <a:miter lim="800000"/>
              <a:headEnd/>
              <a:tailEnd/>
            </a:ln>
          </p:spPr>
        </p:pic>
        <p:pic>
          <p:nvPicPr>
            <p:cNvPr id="37" name="Picture 13" descr="C:\Users\citysoft\AppData\Local\Temp\Rar$DI02.756\IMG_1249.JPG"/>
            <p:cNvPicPr>
              <a:picLocks noChangeAspect="1" noChangeArrowheads="1"/>
            </p:cNvPicPr>
            <p:nvPr/>
          </p:nvPicPr>
          <p:blipFill>
            <a:blip r:embed="rId3"/>
            <a:srcRect/>
            <a:stretch>
              <a:fillRect/>
            </a:stretch>
          </p:blipFill>
          <p:spPr bwMode="auto">
            <a:xfrm>
              <a:off x="5181600" y="4038600"/>
              <a:ext cx="3238500" cy="1943100"/>
            </a:xfrm>
            <a:prstGeom prst="rect">
              <a:avLst/>
            </a:prstGeom>
            <a:noFill/>
            <a:ln w="9525">
              <a:noFill/>
              <a:miter lim="800000"/>
              <a:headEnd/>
              <a:tailEnd/>
            </a:ln>
          </p:spPr>
        </p:pic>
      </p:grpSp>
      <p:pic>
        <p:nvPicPr>
          <p:cNvPr id="19" name="Picture 18" descr="Halal Sciences Academy - Transparency.png"/>
          <p:cNvPicPr>
            <a:picLocks noChangeAspect="1"/>
          </p:cNvPicPr>
          <p:nvPr/>
        </p:nvPicPr>
        <p:blipFill>
          <a:blip r:embed="rId4" cstate="print"/>
          <a:stretch>
            <a:fillRect/>
          </a:stretch>
        </p:blipFill>
        <p:spPr>
          <a:xfrm>
            <a:off x="7143768" y="6211148"/>
            <a:ext cx="1578885" cy="504000"/>
          </a:xfrm>
          <a:prstGeom prst="rect">
            <a:avLst/>
          </a:prstGeom>
        </p:spPr>
      </p:pic>
      <p:sp>
        <p:nvSpPr>
          <p:cNvPr id="20" name="Title 1"/>
          <p:cNvSpPr>
            <a:spLocks noGrp="1"/>
          </p:cNvSpPr>
          <p:nvPr>
            <p:ph type="title"/>
          </p:nvPr>
        </p:nvSpPr>
        <p:spPr>
          <a:xfrm>
            <a:off x="457200" y="142852"/>
            <a:ext cx="8229600" cy="720000"/>
          </a:xfrm>
        </p:spPr>
        <p:txBody>
          <a:bodyPr>
            <a:noAutofit/>
          </a:bodyPr>
          <a:lstStyle/>
          <a:p>
            <a:pPr>
              <a:defRPr/>
            </a:pPr>
            <a:r>
              <a:rPr lang="en-US" sz="2800" dirty="0" smtClean="0">
                <a:solidFill>
                  <a:schemeClr val="tx1">
                    <a:lumMod val="75000"/>
                    <a:lumOff val="25000"/>
                  </a:schemeClr>
                </a:solidFill>
                <a:latin typeface="Calibri" pitchFamily="34" charset="0"/>
                <a:cs typeface="Calibri" pitchFamily="34" charset="0"/>
              </a:rPr>
              <a:t>Wheat flour improvers L-</a:t>
            </a:r>
            <a:r>
              <a:rPr lang="en-US" sz="2800" dirty="0" err="1" smtClean="0">
                <a:solidFill>
                  <a:schemeClr val="tx1">
                    <a:lumMod val="75000"/>
                    <a:lumOff val="25000"/>
                  </a:schemeClr>
                </a:solidFill>
                <a:latin typeface="Calibri" pitchFamily="34" charset="0"/>
                <a:cs typeface="Calibri" pitchFamily="34" charset="0"/>
              </a:rPr>
              <a:t>Cysteine</a:t>
            </a:r>
            <a:endParaRPr lang="ar-KW" sz="2800" dirty="0" smtClean="0">
              <a:solidFill>
                <a:schemeClr val="tx1">
                  <a:lumMod val="75000"/>
                  <a:lumOff val="25000"/>
                </a:schemeClr>
              </a:solidFill>
              <a:latin typeface="Calibri" pitchFamily="34" charset="0"/>
              <a:cs typeface="Simplified Arabic" pitchFamily="18" charset="-78"/>
            </a:endParaRPr>
          </a:p>
        </p:txBody>
      </p:sp>
      <p:sp>
        <p:nvSpPr>
          <p:cNvPr id="21" name="Rectangle 20"/>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pic>
        <p:nvPicPr>
          <p:cNvPr id="31" name="Picture 11" descr="F:\New folder\2900192254.jpg"/>
          <p:cNvPicPr>
            <a:picLocks noChangeAspect="1" noChangeArrowheads="1"/>
          </p:cNvPicPr>
          <p:nvPr/>
        </p:nvPicPr>
        <p:blipFill>
          <a:blip r:embed="rId5"/>
          <a:srcRect/>
          <a:stretch>
            <a:fillRect/>
          </a:stretch>
        </p:blipFill>
        <p:spPr bwMode="auto">
          <a:xfrm>
            <a:off x="0" y="1857364"/>
            <a:ext cx="4038600" cy="4038600"/>
          </a:xfrm>
          <a:prstGeom prst="rect">
            <a:avLst/>
          </a:prstGeom>
          <a:noFill/>
          <a:ln w="9525">
            <a:noFill/>
            <a:miter lim="800000"/>
            <a:headEnd/>
            <a:tailEnd/>
          </a:ln>
        </p:spPr>
      </p:pic>
      <p:pic>
        <p:nvPicPr>
          <p:cNvPr id="39" name="Picture 2" descr="F:\New folder\2898778558.jpg"/>
          <p:cNvPicPr>
            <a:picLocks noChangeAspect="1" noChangeArrowheads="1"/>
          </p:cNvPicPr>
          <p:nvPr/>
        </p:nvPicPr>
        <p:blipFill>
          <a:blip r:embed="rId6"/>
          <a:srcRect/>
          <a:stretch>
            <a:fillRect/>
          </a:stretch>
        </p:blipFill>
        <p:spPr bwMode="auto">
          <a:xfrm>
            <a:off x="3429000" y="1314448"/>
            <a:ext cx="2438400" cy="1828800"/>
          </a:xfrm>
          <a:prstGeom prst="rect">
            <a:avLst/>
          </a:prstGeom>
          <a:noFill/>
          <a:ln w="9525">
            <a:noFill/>
            <a:miter lim="800000"/>
            <a:headEnd/>
            <a:tailEnd/>
          </a:ln>
        </p:spPr>
      </p:pic>
      <p:sp>
        <p:nvSpPr>
          <p:cNvPr id="40" name="Title 1"/>
          <p:cNvSpPr txBox="1">
            <a:spLocks/>
          </p:cNvSpPr>
          <p:nvPr/>
        </p:nvSpPr>
        <p:spPr bwMode="auto">
          <a:xfrm>
            <a:off x="228600" y="1295400"/>
            <a:ext cx="2819400" cy="838200"/>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r>
              <a:rPr lang="en-US" sz="2000" dirty="0">
                <a:solidFill>
                  <a:schemeClr val="bg1"/>
                </a:solidFill>
                <a:latin typeface="Calibri" pitchFamily="34" charset="0"/>
                <a:cs typeface="Calibri" pitchFamily="34" charset="0"/>
              </a:rPr>
              <a:t>To extend the shelf life of bread</a:t>
            </a:r>
            <a:endParaRPr lang="en-US" sz="2000" dirty="0" smtClean="0">
              <a:solidFill>
                <a:schemeClr val="bg1"/>
              </a:solidFill>
              <a:latin typeface="Calibri" pitchFamily="34" charset="0"/>
              <a:cs typeface="Calibri" pitchFamily="34" charset="0"/>
            </a:endParaRPr>
          </a:p>
        </p:txBody>
      </p:sp>
      <p:sp>
        <p:nvSpPr>
          <p:cNvPr id="42" name="Rectangle 41"/>
          <p:cNvSpPr/>
          <p:nvPr/>
        </p:nvSpPr>
        <p:spPr>
          <a:xfrm>
            <a:off x="2979570" y="3472765"/>
            <a:ext cx="2664000" cy="1384995"/>
          </a:xfrm>
          <a:prstGeom prst="rect">
            <a:avLst/>
          </a:prstGeom>
        </p:spPr>
        <p:txBody>
          <a:bodyPr>
            <a:spAutoFit/>
          </a:bodyPr>
          <a:lstStyle/>
          <a:p>
            <a:pPr algn="ctr" rtl="1">
              <a:defRPr/>
            </a:pPr>
            <a:r>
              <a:rPr lang="en-US" sz="2800" dirty="0" smtClean="0">
                <a:solidFill>
                  <a:schemeClr val="tx1">
                    <a:lumMod val="75000"/>
                    <a:lumOff val="25000"/>
                  </a:schemeClr>
                </a:solidFill>
                <a:latin typeface="Calibri" pitchFamily="34" charset="0"/>
                <a:cs typeface="Calibri" pitchFamily="34" charset="0"/>
              </a:rPr>
              <a:t>Origin: Human hair usually comes from china from barber shops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31"/>
          <p:cNvGrpSpPr>
            <a:grpSpLocks/>
          </p:cNvGrpSpPr>
          <p:nvPr/>
        </p:nvGrpSpPr>
        <p:grpSpPr bwMode="auto">
          <a:xfrm>
            <a:off x="0" y="0"/>
            <a:ext cx="4419600" cy="1778000"/>
            <a:chOff x="5693229" y="5029199"/>
            <a:chExt cx="4419600" cy="1778000"/>
          </a:xfrm>
        </p:grpSpPr>
        <p:pic>
          <p:nvPicPr>
            <p:cNvPr id="18" name="Picture 7"/>
            <p:cNvPicPr>
              <a:picLocks noChangeAspect="1" noChangeArrowheads="1"/>
            </p:cNvPicPr>
            <p:nvPr/>
          </p:nvPicPr>
          <p:blipFill>
            <a:blip r:embed="rId2"/>
            <a:srcRect/>
            <a:stretch>
              <a:fillRect/>
            </a:stretch>
          </p:blipFill>
          <p:spPr bwMode="auto">
            <a:xfrm>
              <a:off x="5693229" y="5029200"/>
              <a:ext cx="2688771" cy="1777999"/>
            </a:xfrm>
            <a:prstGeom prst="rect">
              <a:avLst/>
            </a:prstGeom>
            <a:noFill/>
            <a:ln w="9525">
              <a:noFill/>
              <a:miter lim="800000"/>
              <a:headEnd/>
              <a:tailEnd/>
            </a:ln>
          </p:spPr>
        </p:pic>
        <p:sp>
          <p:nvSpPr>
            <p:cNvPr id="26" name="Title 1"/>
            <p:cNvSpPr txBox="1">
              <a:spLocks/>
            </p:cNvSpPr>
            <p:nvPr/>
          </p:nvSpPr>
          <p:spPr bwMode="auto">
            <a:xfrm>
              <a:off x="8512629" y="5029199"/>
              <a:ext cx="1600200" cy="1778000"/>
            </a:xfrm>
            <a:prstGeom prst="rect">
              <a:avLst/>
            </a:prstGeom>
            <a:solidFill>
              <a:schemeClr val="tx1"/>
            </a:solidFill>
            <a:ln w="9525">
              <a:noFill/>
              <a:miter lim="800000"/>
              <a:headEnd/>
              <a:tailEnd/>
            </a:ln>
          </p:spPr>
          <p:txBody>
            <a:bodyPr tIns="182880"/>
            <a:lstStyle/>
            <a:p>
              <a:pPr algn="ctr" rtl="1"/>
              <a:r>
                <a:rPr lang="en-US" sz="2800">
                  <a:solidFill>
                    <a:schemeClr val="bg1"/>
                  </a:solidFill>
                  <a:latin typeface="Calibri" pitchFamily="34" charset="0"/>
                  <a:ea typeface="MS PGothic" pitchFamily="34" charset="-128"/>
                  <a:cs typeface="Calibri" pitchFamily="34" charset="0"/>
                </a:rPr>
                <a:t>Dairy products</a:t>
              </a:r>
            </a:p>
          </p:txBody>
        </p:sp>
      </p:grpSp>
      <p:pic>
        <p:nvPicPr>
          <p:cNvPr id="27" name="Picture 49" descr="F:\New folder\2898790777.jpg"/>
          <p:cNvPicPr>
            <a:picLocks noChangeAspect="1" noChangeArrowheads="1"/>
          </p:cNvPicPr>
          <p:nvPr/>
        </p:nvPicPr>
        <p:blipFill>
          <a:blip r:embed="rId3"/>
          <a:srcRect/>
          <a:stretch>
            <a:fillRect/>
          </a:stretch>
        </p:blipFill>
        <p:spPr bwMode="auto">
          <a:xfrm>
            <a:off x="0" y="1905000"/>
            <a:ext cx="4419600" cy="3314700"/>
          </a:xfrm>
          <a:prstGeom prst="rect">
            <a:avLst/>
          </a:prstGeom>
          <a:noFill/>
          <a:ln w="9525">
            <a:noFill/>
            <a:miter lim="800000"/>
            <a:headEnd/>
            <a:tailEnd/>
          </a:ln>
        </p:spPr>
      </p:pic>
      <p:grpSp>
        <p:nvGrpSpPr>
          <p:cNvPr id="28" name="Group 12"/>
          <p:cNvGrpSpPr>
            <a:grpSpLocks/>
          </p:cNvGrpSpPr>
          <p:nvPr/>
        </p:nvGrpSpPr>
        <p:grpSpPr bwMode="auto">
          <a:xfrm>
            <a:off x="5410200" y="0"/>
            <a:ext cx="3733800" cy="2514600"/>
            <a:chOff x="5410200" y="0"/>
            <a:chExt cx="3733800" cy="2514600"/>
          </a:xfrm>
        </p:grpSpPr>
        <p:pic>
          <p:nvPicPr>
            <p:cNvPr id="29" name="Picture 50" descr="F:\New folder\2900259139.png"/>
            <p:cNvPicPr>
              <a:picLocks noChangeAspect="1" noChangeArrowheads="1"/>
            </p:cNvPicPr>
            <p:nvPr/>
          </p:nvPicPr>
          <p:blipFill>
            <a:blip r:embed="rId4"/>
            <a:srcRect/>
            <a:stretch>
              <a:fillRect/>
            </a:stretch>
          </p:blipFill>
          <p:spPr bwMode="auto">
            <a:xfrm>
              <a:off x="5410200" y="0"/>
              <a:ext cx="3733800" cy="1885950"/>
            </a:xfrm>
            <a:prstGeom prst="rect">
              <a:avLst/>
            </a:prstGeom>
            <a:noFill/>
            <a:ln w="9525">
              <a:noFill/>
              <a:miter lim="800000"/>
              <a:headEnd/>
              <a:tailEnd/>
            </a:ln>
          </p:spPr>
        </p:pic>
        <p:sp>
          <p:nvSpPr>
            <p:cNvPr id="30" name="Title 1"/>
            <p:cNvSpPr txBox="1">
              <a:spLocks/>
            </p:cNvSpPr>
            <p:nvPr/>
          </p:nvSpPr>
          <p:spPr bwMode="auto">
            <a:xfrm>
              <a:off x="5410200" y="1828800"/>
              <a:ext cx="3733800" cy="685800"/>
            </a:xfrm>
            <a:prstGeom prst="rect">
              <a:avLst/>
            </a:prstGeom>
            <a:solidFill>
              <a:srgbClr val="00B0F0"/>
            </a:solidFill>
            <a:ln w="9525">
              <a:noFill/>
              <a:miter lim="800000"/>
              <a:headEnd/>
              <a:tailEnd/>
            </a:ln>
          </p:spPr>
          <p:txBody>
            <a:bodyPr tIns="182880"/>
            <a:lstStyle/>
            <a:p>
              <a:pPr algn="ctr" rtl="1"/>
              <a:r>
                <a:rPr lang="en-US" sz="2000" b="0">
                  <a:solidFill>
                    <a:schemeClr val="bg1"/>
                  </a:solidFill>
                  <a:latin typeface="Calibri" pitchFamily="34" charset="0"/>
                  <a:ea typeface="MS PGothic" pitchFamily="34" charset="-128"/>
                  <a:cs typeface="Calibri" pitchFamily="34" charset="0"/>
                </a:rPr>
                <a:t>Gelatin in some dairy products</a:t>
              </a:r>
            </a:p>
          </p:txBody>
        </p:sp>
      </p:grpSp>
      <p:grpSp>
        <p:nvGrpSpPr>
          <p:cNvPr id="32" name="Group 31"/>
          <p:cNvGrpSpPr>
            <a:grpSpLocks/>
          </p:cNvGrpSpPr>
          <p:nvPr/>
        </p:nvGrpSpPr>
        <p:grpSpPr bwMode="auto">
          <a:xfrm>
            <a:off x="3276600" y="2514624"/>
            <a:ext cx="5867400" cy="4343400"/>
            <a:chOff x="3276600" y="2514600"/>
            <a:chExt cx="5867400" cy="4343400"/>
          </a:xfrm>
        </p:grpSpPr>
        <p:grpSp>
          <p:nvGrpSpPr>
            <p:cNvPr id="33" name="Group 17"/>
            <p:cNvGrpSpPr>
              <a:grpSpLocks/>
            </p:cNvGrpSpPr>
            <p:nvPr/>
          </p:nvGrpSpPr>
          <p:grpSpPr bwMode="auto">
            <a:xfrm>
              <a:off x="5410200" y="2514600"/>
              <a:ext cx="3733800" cy="4343398"/>
              <a:chOff x="5410200" y="2895600"/>
              <a:chExt cx="3733800" cy="3839702"/>
            </a:xfrm>
          </p:grpSpPr>
          <p:pic>
            <p:nvPicPr>
              <p:cNvPr id="35" name="Picture 51" descr="F:\New folder\2898790918.jpg"/>
              <p:cNvPicPr>
                <a:picLocks noChangeAspect="1" noChangeArrowheads="1"/>
              </p:cNvPicPr>
              <p:nvPr/>
            </p:nvPicPr>
            <p:blipFill>
              <a:blip r:embed="rId5"/>
              <a:srcRect/>
              <a:stretch>
                <a:fillRect/>
              </a:stretch>
            </p:blipFill>
            <p:spPr bwMode="auto">
              <a:xfrm>
                <a:off x="5410200" y="2895600"/>
                <a:ext cx="3733800" cy="2514600"/>
              </a:xfrm>
              <a:prstGeom prst="rect">
                <a:avLst/>
              </a:prstGeom>
              <a:noFill/>
              <a:ln w="9525">
                <a:noFill/>
                <a:miter lim="800000"/>
                <a:headEnd/>
                <a:tailEnd/>
              </a:ln>
            </p:spPr>
          </p:pic>
          <p:sp>
            <p:nvSpPr>
              <p:cNvPr id="38" name="Title 1"/>
              <p:cNvSpPr txBox="1">
                <a:spLocks/>
              </p:cNvSpPr>
              <p:nvPr/>
            </p:nvSpPr>
            <p:spPr bwMode="auto">
              <a:xfrm>
                <a:off x="5410200" y="5410200"/>
                <a:ext cx="3733800" cy="1325102"/>
              </a:xfrm>
              <a:prstGeom prst="rect">
                <a:avLst/>
              </a:prstGeom>
              <a:solidFill>
                <a:srgbClr val="00B0F0"/>
              </a:solidFill>
              <a:ln w="9525">
                <a:noFill/>
                <a:miter lim="800000"/>
                <a:headEnd/>
                <a:tailEnd/>
              </a:ln>
            </p:spPr>
            <p:txBody>
              <a:bodyPr tIns="182880"/>
              <a:lstStyle/>
              <a:p>
                <a:pPr algn="ctr" rtl="1">
                  <a:lnSpc>
                    <a:spcPct val="200000"/>
                  </a:lnSpc>
                </a:pPr>
                <a:r>
                  <a:rPr lang="en-US" sz="2000">
                    <a:solidFill>
                      <a:schemeClr val="bg1"/>
                    </a:solidFill>
                    <a:latin typeface="Calibri" pitchFamily="34" charset="0"/>
                    <a:ea typeface="MS PGothic" pitchFamily="34" charset="-128"/>
                    <a:cs typeface="Calibri" pitchFamily="34" charset="0"/>
                  </a:rPr>
                  <a:t>Stabilizers and gelatin in yogurt, especially fruits flavored yogurt</a:t>
                </a:r>
              </a:p>
            </p:txBody>
          </p:sp>
        </p:grpSp>
        <p:pic>
          <p:nvPicPr>
            <p:cNvPr id="34" name="Picture 52" descr="F:\New folder\2898790855.jpg"/>
            <p:cNvPicPr>
              <a:picLocks noChangeAspect="1" noChangeArrowheads="1"/>
            </p:cNvPicPr>
            <p:nvPr/>
          </p:nvPicPr>
          <p:blipFill>
            <a:blip r:embed="rId6"/>
            <a:srcRect/>
            <a:stretch>
              <a:fillRect/>
            </a:stretch>
          </p:blipFill>
          <p:spPr bwMode="auto">
            <a:xfrm>
              <a:off x="3276600" y="5181600"/>
              <a:ext cx="2133600" cy="1676400"/>
            </a:xfrm>
            <a:prstGeom prst="rect">
              <a:avLst/>
            </a:prstGeom>
            <a:noFill/>
            <a:ln w="9525">
              <a:noFill/>
              <a:miter lim="800000"/>
              <a:headEnd/>
              <a:tailEnd/>
            </a:ln>
          </p:spPr>
        </p:pic>
      </p:grpSp>
      <p:sp>
        <p:nvSpPr>
          <p:cNvPr id="41" name="Title 1"/>
          <p:cNvSpPr txBox="1">
            <a:spLocks/>
          </p:cNvSpPr>
          <p:nvPr/>
        </p:nvSpPr>
        <p:spPr bwMode="auto">
          <a:xfrm>
            <a:off x="0" y="5181600"/>
            <a:ext cx="3276600" cy="1676400"/>
          </a:xfrm>
          <a:prstGeom prst="rect">
            <a:avLst/>
          </a:prstGeom>
          <a:solidFill>
            <a:srgbClr val="00B0F0"/>
          </a:solidFill>
          <a:ln w="9525">
            <a:noFill/>
            <a:miter lim="800000"/>
            <a:headEnd/>
            <a:tailEnd/>
          </a:ln>
        </p:spPr>
        <p:txBody>
          <a:bodyPr tIns="182880"/>
          <a:lstStyle/>
          <a:p>
            <a:pPr algn="ctr" rtl="1"/>
            <a:r>
              <a:rPr lang="en-US" sz="2400">
                <a:solidFill>
                  <a:schemeClr val="bg1"/>
                </a:solidFill>
                <a:latin typeface="Calibri" pitchFamily="34" charset="0"/>
                <a:ea typeface="MS PGothic" pitchFamily="34" charset="-128"/>
                <a:cs typeface="Calibri" pitchFamily="34" charset="0"/>
              </a:rPr>
              <a:t>The potential source of gelatin  is highly from pig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7"/>
          <p:cNvGrpSpPr>
            <a:grpSpLocks/>
          </p:cNvGrpSpPr>
          <p:nvPr/>
        </p:nvGrpSpPr>
        <p:grpSpPr bwMode="auto">
          <a:xfrm>
            <a:off x="304800" y="285728"/>
            <a:ext cx="3429000" cy="2686050"/>
            <a:chOff x="76200" y="3638460"/>
            <a:chExt cx="3429000" cy="2686140"/>
          </a:xfrm>
        </p:grpSpPr>
        <p:pic>
          <p:nvPicPr>
            <p:cNvPr id="16" name="Picture 3" descr="F:\New folder\2900288188.jpg"/>
            <p:cNvPicPr>
              <a:picLocks noChangeAspect="1" noChangeArrowheads="1"/>
            </p:cNvPicPr>
            <p:nvPr/>
          </p:nvPicPr>
          <p:blipFill>
            <a:blip r:embed="rId2"/>
            <a:srcRect/>
            <a:stretch>
              <a:fillRect/>
            </a:stretch>
          </p:blipFill>
          <p:spPr bwMode="auto">
            <a:xfrm>
              <a:off x="228600" y="3638460"/>
              <a:ext cx="1978025" cy="1847912"/>
            </a:xfrm>
            <a:prstGeom prst="rect">
              <a:avLst/>
            </a:prstGeom>
            <a:ln>
              <a:noFill/>
            </a:ln>
            <a:effectLst>
              <a:softEdge rad="112500"/>
            </a:effectLst>
            <a:extLst/>
          </p:spPr>
        </p:pic>
        <p:sp>
          <p:nvSpPr>
            <p:cNvPr id="17" name="Title 1"/>
            <p:cNvSpPr txBox="1">
              <a:spLocks/>
            </p:cNvSpPr>
            <p:nvPr/>
          </p:nvSpPr>
          <p:spPr bwMode="auto">
            <a:xfrm>
              <a:off x="76200" y="5257764"/>
              <a:ext cx="3429000" cy="1066836"/>
            </a:xfrm>
            <a:prstGeom prst="rect">
              <a:avLst/>
            </a:prstGeom>
            <a:solidFill>
              <a:srgbClr val="00B0F0"/>
            </a:solidFill>
            <a:ln>
              <a:noFill/>
            </a:ln>
            <a:effectLst>
              <a:outerShdw blurRad="44450" dist="27940" dir="5400000" algn="ctr">
                <a:srgbClr val="000000">
                  <a:alpha val="32000"/>
                </a:srgbClr>
              </a:outerShdw>
            </a:effectLst>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r>
                <a:rPr lang="en-US" sz="2400" dirty="0">
                  <a:solidFill>
                    <a:schemeClr val="bg1"/>
                  </a:solidFill>
                  <a:latin typeface="Calibri" pitchFamily="34" charset="0"/>
                  <a:cs typeface="Calibri" pitchFamily="34" charset="0"/>
                </a:rPr>
                <a:t>Rennet enzymes in cheese making</a:t>
              </a:r>
              <a:endParaRPr lang="en-US" sz="2400" dirty="0" smtClean="0">
                <a:solidFill>
                  <a:schemeClr val="bg1"/>
                </a:solidFill>
                <a:latin typeface="Calibri" pitchFamily="34" charset="0"/>
                <a:cs typeface="Calibri" pitchFamily="34" charset="0"/>
              </a:endParaRPr>
            </a:p>
          </p:txBody>
        </p:sp>
      </p:grpSp>
      <p:grpSp>
        <p:nvGrpSpPr>
          <p:cNvPr id="19" name="Group 12"/>
          <p:cNvGrpSpPr>
            <a:grpSpLocks/>
          </p:cNvGrpSpPr>
          <p:nvPr/>
        </p:nvGrpSpPr>
        <p:grpSpPr bwMode="auto">
          <a:xfrm>
            <a:off x="304800" y="3000371"/>
            <a:ext cx="6400800" cy="2819402"/>
            <a:chOff x="304800" y="3809999"/>
            <a:chExt cx="6400800" cy="2819335"/>
          </a:xfrm>
          <a:scene3d>
            <a:camera prst="orthographicFront">
              <a:rot lat="0" lon="0" rev="0"/>
            </a:camera>
            <a:lightRig rig="balanced" dir="t">
              <a:rot lat="0" lon="0" rev="8700000"/>
            </a:lightRig>
          </a:scene3d>
        </p:grpSpPr>
        <p:pic>
          <p:nvPicPr>
            <p:cNvPr id="20" name="Picture 54" descr="F:\New folder\2900271979.png"/>
            <p:cNvPicPr>
              <a:picLocks noChangeAspect="1" noChangeArrowheads="1"/>
            </p:cNvPicPr>
            <p:nvPr/>
          </p:nvPicPr>
          <p:blipFill>
            <a:blip r:embed="rId3">
              <a:extLst/>
            </a:blip>
            <a:srcRect/>
            <a:stretch>
              <a:fillRect/>
            </a:stretch>
          </p:blipFill>
          <p:spPr bwMode="auto">
            <a:xfrm>
              <a:off x="4038600" y="4785969"/>
              <a:ext cx="2667000" cy="1843365"/>
            </a:xfrm>
            <a:prstGeom prst="rect">
              <a:avLst/>
            </a:prstGeom>
            <a:ln>
              <a:noFill/>
            </a:ln>
            <a:effectLst>
              <a:softEdge rad="112500"/>
            </a:effectLst>
            <a:extLst/>
          </p:spPr>
        </p:pic>
        <p:sp>
          <p:nvSpPr>
            <p:cNvPr id="21" name="Title 1"/>
            <p:cNvSpPr txBox="1">
              <a:spLocks/>
            </p:cNvSpPr>
            <p:nvPr/>
          </p:nvSpPr>
          <p:spPr bwMode="auto">
            <a:xfrm>
              <a:off x="304800" y="3809999"/>
              <a:ext cx="3429000" cy="1295969"/>
            </a:xfrm>
            <a:prstGeom prst="rect">
              <a:avLst/>
            </a:prstGeom>
            <a:ln/>
            <a:extLst/>
          </p:spPr>
          <p:style>
            <a:lnRef idx="1">
              <a:schemeClr val="accent5"/>
            </a:lnRef>
            <a:fillRef idx="3">
              <a:schemeClr val="accent5"/>
            </a:fillRef>
            <a:effectRef idx="2">
              <a:schemeClr val="accent5"/>
            </a:effectRef>
            <a:fontRef idx="minor">
              <a:schemeClr val="lt1"/>
            </a:fontRef>
          </p:style>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r>
                <a:rPr lang="en-US" sz="2000" dirty="0">
                  <a:solidFill>
                    <a:schemeClr val="bg1"/>
                  </a:solidFill>
                  <a:latin typeface="Calibri" pitchFamily="34" charset="0"/>
                  <a:cs typeface="Calibri" pitchFamily="34" charset="0"/>
                </a:rPr>
                <a:t>Rennet enzymes in cheese making are derived from </a:t>
              </a:r>
              <a:r>
                <a:rPr lang="en-US" sz="2000" dirty="0" smtClean="0">
                  <a:solidFill>
                    <a:schemeClr val="bg1"/>
                  </a:solidFill>
                  <a:latin typeface="Calibri" pitchFamily="34" charset="0"/>
                  <a:cs typeface="Calibri" pitchFamily="34" charset="0"/>
                </a:rPr>
                <a:t>animal </a:t>
              </a:r>
              <a:r>
                <a:rPr lang="en-US" sz="2000" dirty="0">
                  <a:solidFill>
                    <a:schemeClr val="bg1"/>
                  </a:solidFill>
                  <a:latin typeface="Calibri" pitchFamily="34" charset="0"/>
                  <a:cs typeface="Calibri" pitchFamily="34" charset="0"/>
                </a:rPr>
                <a:t>from calf or </a:t>
              </a:r>
              <a:r>
                <a:rPr lang="en-US" sz="2000" dirty="0" smtClean="0">
                  <a:solidFill>
                    <a:schemeClr val="bg1"/>
                  </a:solidFill>
                  <a:latin typeface="Calibri" pitchFamily="34" charset="0"/>
                  <a:cs typeface="Calibri" pitchFamily="34" charset="0"/>
                </a:rPr>
                <a:t>pig</a:t>
              </a:r>
            </a:p>
          </p:txBody>
        </p:sp>
      </p:grpSp>
      <p:sp>
        <p:nvSpPr>
          <p:cNvPr id="22" name="Title 1"/>
          <p:cNvSpPr txBox="1">
            <a:spLocks/>
          </p:cNvSpPr>
          <p:nvPr/>
        </p:nvSpPr>
        <p:spPr bwMode="auto">
          <a:xfrm>
            <a:off x="304800" y="4286256"/>
            <a:ext cx="3429000" cy="1676400"/>
          </a:xfrm>
          <a:prstGeom prst="rect">
            <a:avLst/>
          </a:prstGeom>
          <a:ln/>
          <a:extLst/>
        </p:spPr>
        <p:style>
          <a:lnRef idx="1">
            <a:schemeClr val="accent5"/>
          </a:lnRef>
          <a:fillRef idx="3">
            <a:schemeClr val="accent5"/>
          </a:fillRef>
          <a:effectRef idx="2">
            <a:schemeClr val="accent5"/>
          </a:effectRef>
          <a:fontRef idx="minor">
            <a:schemeClr val="lt1"/>
          </a:fontRef>
        </p:style>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defRPr/>
            </a:pPr>
            <a:r>
              <a:rPr lang="en-US" sz="2200" dirty="0">
                <a:solidFill>
                  <a:schemeClr val="bg1"/>
                </a:solidFill>
                <a:latin typeface="Calibri" pitchFamily="34" charset="0"/>
                <a:cs typeface="Calibri" pitchFamily="34" charset="0"/>
              </a:rPr>
              <a:t>Or from microbial rennet cultured in Najis media from gushed cow's blood and pig's enzymes</a:t>
            </a:r>
            <a:endParaRPr lang="en-US" sz="2200" dirty="0" smtClean="0">
              <a:solidFill>
                <a:schemeClr val="bg1"/>
              </a:solidFill>
              <a:latin typeface="Calibri" pitchFamily="34" charset="0"/>
              <a:cs typeface="Calibri" pitchFamily="34" charset="0"/>
            </a:endParaRPr>
          </a:p>
        </p:txBody>
      </p:sp>
      <p:pic>
        <p:nvPicPr>
          <p:cNvPr id="23" name="Picture 7"/>
          <p:cNvPicPr>
            <a:picLocks noChangeAspect="1" noChangeArrowheads="1"/>
          </p:cNvPicPr>
          <p:nvPr/>
        </p:nvPicPr>
        <p:blipFill>
          <a:blip r:embed="rId4">
            <a:extLst/>
          </a:blip>
          <a:srcRect/>
          <a:stretch>
            <a:fillRect/>
          </a:stretch>
        </p:blipFill>
        <p:spPr bwMode="auto">
          <a:xfrm>
            <a:off x="7286644" y="609600"/>
            <a:ext cx="1524000" cy="1085850"/>
          </a:xfrm>
          <a:prstGeom prst="rect">
            <a:avLst/>
          </a:prstGeom>
          <a:ln>
            <a:noFill/>
          </a:ln>
          <a:effectLst>
            <a:softEdge rad="112500"/>
          </a:effectLst>
          <a:extLst/>
        </p:spPr>
      </p:pic>
      <p:pic>
        <p:nvPicPr>
          <p:cNvPr id="24" name="Picture 2"/>
          <p:cNvPicPr>
            <a:picLocks noChangeAspect="1" noChangeArrowheads="1"/>
          </p:cNvPicPr>
          <p:nvPr/>
        </p:nvPicPr>
        <p:blipFill>
          <a:blip r:embed="rId5">
            <a:extLst/>
          </a:blip>
          <a:srcRect/>
          <a:stretch>
            <a:fillRect/>
          </a:stretch>
        </p:blipFill>
        <p:spPr bwMode="auto">
          <a:xfrm>
            <a:off x="2622548" y="357166"/>
            <a:ext cx="1735138" cy="1511300"/>
          </a:xfrm>
          <a:prstGeom prst="rect">
            <a:avLst/>
          </a:prstGeom>
          <a:ln>
            <a:noFill/>
          </a:ln>
          <a:effectLst>
            <a:softEdge rad="112500"/>
          </a:effectLst>
          <a:extLst/>
        </p:spPr>
      </p:pic>
      <p:pic>
        <p:nvPicPr>
          <p:cNvPr id="25" name="Picture 3"/>
          <p:cNvPicPr>
            <a:picLocks noChangeAspect="1" noChangeArrowheads="1"/>
          </p:cNvPicPr>
          <p:nvPr/>
        </p:nvPicPr>
        <p:blipFill>
          <a:blip r:embed="rId6">
            <a:extLst/>
          </a:blip>
          <a:srcRect/>
          <a:stretch>
            <a:fillRect/>
          </a:stretch>
        </p:blipFill>
        <p:spPr bwMode="auto">
          <a:xfrm>
            <a:off x="6643702" y="2428868"/>
            <a:ext cx="2400300" cy="2016125"/>
          </a:xfrm>
          <a:prstGeom prst="rect">
            <a:avLst/>
          </a:prstGeom>
          <a:ln>
            <a:noFill/>
          </a:ln>
          <a:effectLst>
            <a:softEdge rad="112500"/>
          </a:effectLst>
          <a:extLst/>
        </p:spPr>
      </p:pic>
      <p:pic>
        <p:nvPicPr>
          <p:cNvPr id="28" name="Picture 13"/>
          <p:cNvPicPr>
            <a:picLocks noChangeAspect="1" noChangeArrowheads="1"/>
          </p:cNvPicPr>
          <p:nvPr/>
        </p:nvPicPr>
        <p:blipFill>
          <a:blip r:embed="rId7">
            <a:extLst/>
          </a:blip>
          <a:srcRect/>
          <a:stretch>
            <a:fillRect/>
          </a:stretch>
        </p:blipFill>
        <p:spPr bwMode="auto">
          <a:xfrm>
            <a:off x="4495800" y="714356"/>
            <a:ext cx="2300427" cy="1535535"/>
          </a:xfrm>
          <a:prstGeom prst="rect">
            <a:avLst/>
          </a:prstGeom>
          <a:ln>
            <a:noFill/>
          </a:ln>
          <a:effectLst>
            <a:softEdge rad="112500"/>
          </a:effectLst>
          <a:extLst/>
        </p:spPr>
      </p:pic>
      <p:sp>
        <p:nvSpPr>
          <p:cNvPr id="31" name="Rectangle 30"/>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31"/>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F:\New folder\2900302669.png"/>
          <p:cNvPicPr>
            <a:picLocks noChangeAspect="1" noChangeArrowheads="1"/>
          </p:cNvPicPr>
          <p:nvPr/>
        </p:nvPicPr>
        <p:blipFill>
          <a:blip r:embed="rId2"/>
          <a:srcRect/>
          <a:stretch>
            <a:fillRect/>
          </a:stretch>
        </p:blipFill>
        <p:spPr bwMode="auto">
          <a:xfrm>
            <a:off x="812800" y="3962400"/>
            <a:ext cx="3759200" cy="2819400"/>
          </a:xfrm>
          <a:prstGeom prst="rect">
            <a:avLst/>
          </a:prstGeom>
          <a:noFill/>
          <a:ln w="9525">
            <a:noFill/>
            <a:miter lim="800000"/>
            <a:headEnd/>
            <a:tailEnd/>
          </a:ln>
        </p:spPr>
      </p:pic>
      <p:pic>
        <p:nvPicPr>
          <p:cNvPr id="14" name="Picture 3" descr="F:\New folder\2900310754.png"/>
          <p:cNvPicPr>
            <a:picLocks noChangeAspect="1" noChangeArrowheads="1"/>
          </p:cNvPicPr>
          <p:nvPr/>
        </p:nvPicPr>
        <p:blipFill>
          <a:blip r:embed="rId3"/>
          <a:srcRect/>
          <a:stretch>
            <a:fillRect/>
          </a:stretch>
        </p:blipFill>
        <p:spPr bwMode="auto">
          <a:xfrm>
            <a:off x="2743200" y="1524000"/>
            <a:ext cx="2862263" cy="2330450"/>
          </a:xfrm>
          <a:prstGeom prst="rect">
            <a:avLst/>
          </a:prstGeom>
          <a:noFill/>
          <a:ln w="9525">
            <a:noFill/>
            <a:miter lim="800000"/>
            <a:headEnd/>
            <a:tailEnd/>
          </a:ln>
        </p:spPr>
      </p:pic>
      <p:grpSp>
        <p:nvGrpSpPr>
          <p:cNvPr id="15" name="Group 12"/>
          <p:cNvGrpSpPr>
            <a:grpSpLocks/>
          </p:cNvGrpSpPr>
          <p:nvPr/>
        </p:nvGrpSpPr>
        <p:grpSpPr bwMode="auto">
          <a:xfrm>
            <a:off x="5715000" y="0"/>
            <a:ext cx="3429000" cy="3124200"/>
            <a:chOff x="228600" y="457200"/>
            <a:chExt cx="3429000" cy="3124200"/>
          </a:xfrm>
        </p:grpSpPr>
        <p:sp>
          <p:nvSpPr>
            <p:cNvPr id="18" name="Title 1"/>
            <p:cNvSpPr txBox="1">
              <a:spLocks/>
            </p:cNvSpPr>
            <p:nvPr/>
          </p:nvSpPr>
          <p:spPr bwMode="auto">
            <a:xfrm>
              <a:off x="228600" y="457200"/>
              <a:ext cx="3429000" cy="1066800"/>
            </a:xfrm>
            <a:prstGeom prst="rect">
              <a:avLst/>
            </a:prstGeom>
            <a:solidFill>
              <a:srgbClr val="00B0F0"/>
            </a:solidFill>
            <a:ln w="9525">
              <a:noFill/>
              <a:miter lim="800000"/>
              <a:headEnd/>
              <a:tailEnd/>
            </a:ln>
          </p:spPr>
          <p:txBody>
            <a:bodyPr tIns="182880"/>
            <a:lstStyle/>
            <a:p>
              <a:pPr algn="ctr"/>
              <a:r>
                <a:rPr lang="en-US" sz="2400">
                  <a:solidFill>
                    <a:schemeClr val="bg1"/>
                  </a:solidFill>
                  <a:latin typeface="Calibri" pitchFamily="34" charset="0"/>
                  <a:ea typeface="MS PGothic" pitchFamily="34" charset="-128"/>
                  <a:cs typeface="Calibri" pitchFamily="34" charset="0"/>
                </a:rPr>
                <a:t>Coloring agents </a:t>
              </a:r>
            </a:p>
            <a:p>
              <a:pPr algn="ctr"/>
              <a:r>
                <a:rPr lang="en-US" sz="2400">
                  <a:solidFill>
                    <a:schemeClr val="bg1"/>
                  </a:solidFill>
                  <a:latin typeface="Calibri" pitchFamily="34" charset="0"/>
                  <a:ea typeface="MS PGothic" pitchFamily="34" charset="-128"/>
                  <a:cs typeface="Calibri" pitchFamily="34" charset="0"/>
                </a:rPr>
                <a:t>Red color</a:t>
              </a:r>
            </a:p>
          </p:txBody>
        </p:sp>
        <p:pic>
          <p:nvPicPr>
            <p:cNvPr id="19" name="Picture 5" descr="F:\New folder\2898791038.jpg"/>
            <p:cNvPicPr>
              <a:picLocks noChangeAspect="1" noChangeArrowheads="1"/>
            </p:cNvPicPr>
            <p:nvPr/>
          </p:nvPicPr>
          <p:blipFill>
            <a:blip r:embed="rId4"/>
            <a:srcRect/>
            <a:stretch>
              <a:fillRect/>
            </a:stretch>
          </p:blipFill>
          <p:spPr bwMode="auto">
            <a:xfrm>
              <a:off x="228600" y="1524000"/>
              <a:ext cx="3429000" cy="2057400"/>
            </a:xfrm>
            <a:prstGeom prst="rect">
              <a:avLst/>
            </a:prstGeom>
            <a:noFill/>
            <a:ln w="9525">
              <a:noFill/>
              <a:miter lim="800000"/>
              <a:headEnd/>
              <a:tailEnd/>
            </a:ln>
          </p:spPr>
        </p:pic>
        <p:sp>
          <p:nvSpPr>
            <p:cNvPr id="26" name="Title 1"/>
            <p:cNvSpPr txBox="1">
              <a:spLocks/>
            </p:cNvSpPr>
            <p:nvPr/>
          </p:nvSpPr>
          <p:spPr bwMode="auto">
            <a:xfrm>
              <a:off x="228600" y="1524000"/>
              <a:ext cx="3429000" cy="1066800"/>
            </a:xfrm>
            <a:prstGeom prst="rect">
              <a:avLst/>
            </a:prstGeom>
            <a:solidFill>
              <a:srgbClr val="FF0000"/>
            </a:solidFill>
            <a:ln w="9525">
              <a:noFill/>
              <a:miter lim="800000"/>
              <a:headEnd/>
              <a:tailEnd/>
            </a:ln>
          </p:spPr>
          <p:txBody>
            <a:bodyPr tIns="182880"/>
            <a:lstStyle/>
            <a:p>
              <a:pPr algn="ctr" rtl="1"/>
              <a:r>
                <a:rPr lang="en-US" sz="6600">
                  <a:solidFill>
                    <a:schemeClr val="bg1"/>
                  </a:solidFill>
                  <a:latin typeface="Calibri" pitchFamily="34" charset="0"/>
                  <a:ea typeface="MS PGothic" pitchFamily="34" charset="-128"/>
                  <a:cs typeface="Calibri" pitchFamily="34" charset="0"/>
                </a:rPr>
                <a:t>E 120</a:t>
              </a:r>
            </a:p>
          </p:txBody>
        </p:sp>
      </p:grpSp>
      <p:grpSp>
        <p:nvGrpSpPr>
          <p:cNvPr id="27" name="Group 13"/>
          <p:cNvGrpSpPr>
            <a:grpSpLocks/>
          </p:cNvGrpSpPr>
          <p:nvPr/>
        </p:nvGrpSpPr>
        <p:grpSpPr bwMode="auto">
          <a:xfrm>
            <a:off x="0" y="0"/>
            <a:ext cx="4419600" cy="1785938"/>
            <a:chOff x="2438400" y="5765800"/>
            <a:chExt cx="4419600" cy="1785620"/>
          </a:xfrm>
        </p:grpSpPr>
        <p:sp>
          <p:nvSpPr>
            <p:cNvPr id="29" name="Title 1"/>
            <p:cNvSpPr txBox="1">
              <a:spLocks/>
            </p:cNvSpPr>
            <p:nvPr/>
          </p:nvSpPr>
          <p:spPr bwMode="auto">
            <a:xfrm>
              <a:off x="5257800" y="5765800"/>
              <a:ext cx="1600200" cy="1778000"/>
            </a:xfrm>
            <a:prstGeom prst="rect">
              <a:avLst/>
            </a:prstGeom>
            <a:solidFill>
              <a:schemeClr val="tx1"/>
            </a:solidFill>
            <a:ln w="9525">
              <a:noFill/>
              <a:miter lim="800000"/>
              <a:headEnd/>
              <a:tailEnd/>
            </a:ln>
          </p:spPr>
          <p:txBody>
            <a:bodyPr tIns="182880"/>
            <a:lstStyle/>
            <a:p>
              <a:pPr algn="ctr" rtl="1"/>
              <a:endParaRPr lang="ar-KW" sz="3200">
                <a:solidFill>
                  <a:schemeClr val="bg1"/>
                </a:solidFill>
                <a:latin typeface="Calibri" pitchFamily="34" charset="0"/>
                <a:ea typeface="MS PGothic" pitchFamily="34" charset="-128"/>
                <a:cs typeface="Simplified Arabic" pitchFamily="18" charset="-78"/>
              </a:endParaRPr>
            </a:p>
            <a:p>
              <a:pPr algn="ctr" rtl="1"/>
              <a:r>
                <a:rPr lang="en-US" sz="3200">
                  <a:solidFill>
                    <a:schemeClr val="bg1"/>
                  </a:solidFill>
                  <a:latin typeface="Calibri" pitchFamily="34" charset="0"/>
                  <a:ea typeface="MS PGothic" pitchFamily="34" charset="-128"/>
                  <a:cs typeface="Calibri" pitchFamily="34" charset="0"/>
                </a:rPr>
                <a:t>Sweets</a:t>
              </a:r>
            </a:p>
          </p:txBody>
        </p:sp>
        <p:pic>
          <p:nvPicPr>
            <p:cNvPr id="30" name="Picture 8"/>
            <p:cNvPicPr>
              <a:picLocks noChangeAspect="1" noChangeArrowheads="1"/>
            </p:cNvPicPr>
            <p:nvPr/>
          </p:nvPicPr>
          <p:blipFill>
            <a:blip r:embed="rId5"/>
            <a:srcRect/>
            <a:stretch>
              <a:fillRect/>
            </a:stretch>
          </p:blipFill>
          <p:spPr bwMode="auto">
            <a:xfrm>
              <a:off x="2438400" y="5791200"/>
              <a:ext cx="2667000" cy="1760220"/>
            </a:xfrm>
            <a:prstGeom prst="rect">
              <a:avLst/>
            </a:prstGeom>
            <a:noFill/>
            <a:ln w="9525">
              <a:noFill/>
              <a:miter lim="800000"/>
              <a:headEnd/>
              <a:tailEnd/>
            </a:ln>
          </p:spPr>
        </p:pic>
      </p:grpSp>
      <p:pic>
        <p:nvPicPr>
          <p:cNvPr id="31" name="Picture 25" descr="F:\New folder\2899878049.jpg"/>
          <p:cNvPicPr>
            <a:picLocks noChangeAspect="1" noChangeArrowheads="1"/>
          </p:cNvPicPr>
          <p:nvPr/>
        </p:nvPicPr>
        <p:blipFill>
          <a:blip r:embed="rId6"/>
          <a:srcRect/>
          <a:stretch>
            <a:fillRect/>
          </a:stretch>
        </p:blipFill>
        <p:spPr bwMode="auto">
          <a:xfrm>
            <a:off x="5715000" y="3124200"/>
            <a:ext cx="3433763" cy="3733800"/>
          </a:xfrm>
          <a:prstGeom prst="rect">
            <a:avLst/>
          </a:prstGeom>
          <a:noFill/>
          <a:ln w="9525">
            <a:noFill/>
            <a:miter lim="800000"/>
            <a:headEnd/>
            <a:tailEnd/>
          </a:ln>
        </p:spPr>
      </p:pic>
      <p:pic>
        <p:nvPicPr>
          <p:cNvPr id="32" name="Picture 18"/>
          <p:cNvPicPr>
            <a:picLocks noChangeAspect="1" noChangeArrowheads="1"/>
          </p:cNvPicPr>
          <p:nvPr/>
        </p:nvPicPr>
        <p:blipFill>
          <a:blip r:embed="rId7"/>
          <a:srcRect/>
          <a:stretch>
            <a:fillRect/>
          </a:stretch>
        </p:blipFill>
        <p:spPr bwMode="auto">
          <a:xfrm>
            <a:off x="42863" y="1828800"/>
            <a:ext cx="2649537" cy="1981200"/>
          </a:xfrm>
          <a:prstGeom prst="rect">
            <a:avLst/>
          </a:prstGeom>
          <a:noFill/>
          <a:ln w="9525">
            <a:noFill/>
            <a:miter lim="800000"/>
            <a:headEnd/>
            <a:tailEnd/>
          </a:ln>
        </p:spPr>
      </p:pic>
      <p:sp>
        <p:nvSpPr>
          <p:cNvPr id="33" name="Rectangle 3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linds(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inkMarshMallow.jpg"/>
          <p:cNvPicPr>
            <a:picLocks noChangeAspect="1"/>
          </p:cNvPicPr>
          <p:nvPr/>
        </p:nvPicPr>
        <p:blipFill>
          <a:blip r:embed="rId2" cstate="print"/>
          <a:stretch>
            <a:fillRect/>
          </a:stretch>
        </p:blipFill>
        <p:spPr>
          <a:xfrm>
            <a:off x="685800" y="2057400"/>
            <a:ext cx="3810000" cy="4602061"/>
          </a:xfrm>
          <a:prstGeom prst="rect">
            <a:avLst/>
          </a:prstGeom>
          <a:ln>
            <a:noFill/>
          </a:ln>
          <a:effectLst>
            <a:softEdge rad="112500"/>
          </a:effectLst>
        </p:spPr>
      </p:pic>
      <p:pic>
        <p:nvPicPr>
          <p:cNvPr id="20" name="Picture 17"/>
          <p:cNvPicPr>
            <a:picLocks noChangeAspect="1" noChangeArrowheads="1"/>
          </p:cNvPicPr>
          <p:nvPr/>
        </p:nvPicPr>
        <p:blipFill>
          <a:blip r:embed="rId3"/>
          <a:srcRect/>
          <a:stretch>
            <a:fillRect/>
          </a:stretch>
        </p:blipFill>
        <p:spPr bwMode="auto">
          <a:xfrm>
            <a:off x="5715000" y="0"/>
            <a:ext cx="3429000" cy="2211388"/>
          </a:xfrm>
          <a:prstGeom prst="rect">
            <a:avLst/>
          </a:prstGeom>
          <a:noFill/>
          <a:ln w="9525">
            <a:noFill/>
            <a:miter lim="800000"/>
            <a:headEnd/>
            <a:tailEnd/>
          </a:ln>
        </p:spPr>
      </p:pic>
      <p:pic>
        <p:nvPicPr>
          <p:cNvPr id="21" name="Picture 4" descr="نتيجة بحث الصور عن ‪marshmallow‬‏"/>
          <p:cNvPicPr>
            <a:picLocks noChangeAspect="1" noChangeArrowheads="1"/>
          </p:cNvPicPr>
          <p:nvPr/>
        </p:nvPicPr>
        <p:blipFill>
          <a:blip r:embed="rId4"/>
          <a:srcRect/>
          <a:stretch>
            <a:fillRect/>
          </a:stretch>
        </p:blipFill>
        <p:spPr bwMode="auto">
          <a:xfrm>
            <a:off x="5715000" y="2209800"/>
            <a:ext cx="3429000" cy="2286000"/>
          </a:xfrm>
          <a:prstGeom prst="rect">
            <a:avLst/>
          </a:prstGeom>
          <a:noFill/>
          <a:ln w="9525">
            <a:noFill/>
            <a:miter lim="800000"/>
            <a:headEnd/>
            <a:tailEnd/>
          </a:ln>
        </p:spPr>
      </p:pic>
      <p:pic>
        <p:nvPicPr>
          <p:cNvPr id="22" name="Picture 6" descr="نتيجة بحث الصور عن ‪marshmallow‬‏"/>
          <p:cNvPicPr>
            <a:picLocks noChangeAspect="1" noChangeArrowheads="1"/>
          </p:cNvPicPr>
          <p:nvPr/>
        </p:nvPicPr>
        <p:blipFill>
          <a:blip r:embed="rId5"/>
          <a:srcRect/>
          <a:stretch>
            <a:fillRect/>
          </a:stretch>
        </p:blipFill>
        <p:spPr bwMode="auto">
          <a:xfrm>
            <a:off x="5715000" y="4495800"/>
            <a:ext cx="3429000" cy="2362200"/>
          </a:xfrm>
          <a:prstGeom prst="rect">
            <a:avLst/>
          </a:prstGeom>
          <a:noFill/>
          <a:ln w="9525">
            <a:noFill/>
            <a:miter lim="800000"/>
            <a:headEnd/>
            <a:tailEnd/>
          </a:ln>
        </p:spPr>
      </p:pic>
      <p:sp>
        <p:nvSpPr>
          <p:cNvPr id="23" name="Title 1"/>
          <p:cNvSpPr txBox="1">
            <a:spLocks/>
          </p:cNvSpPr>
          <p:nvPr/>
        </p:nvSpPr>
        <p:spPr bwMode="auto">
          <a:xfrm>
            <a:off x="876300" y="382588"/>
            <a:ext cx="3429000" cy="1674812"/>
          </a:xfrm>
          <a:prstGeom prst="rect">
            <a:avLst/>
          </a:prstGeom>
          <a:solidFill>
            <a:srgbClr val="00B0F0"/>
          </a:solidFill>
          <a:ln w="9525">
            <a:noFill/>
            <a:miter lim="800000"/>
            <a:headEnd/>
            <a:tailEnd/>
          </a:ln>
        </p:spPr>
        <p:txBody>
          <a:bodyPr tIns="182880"/>
          <a:lstStyle/>
          <a:p>
            <a:pPr algn="ctr"/>
            <a:r>
              <a:rPr lang="en-US" sz="2800">
                <a:solidFill>
                  <a:schemeClr val="bg1"/>
                </a:solidFill>
                <a:latin typeface="Calibri" pitchFamily="34" charset="0"/>
                <a:ea typeface="MS PGothic" pitchFamily="34" charset="-128"/>
                <a:cs typeface="Calibri" pitchFamily="34" charset="0"/>
              </a:rPr>
              <a:t>Marshmallows are made from gelatin</a:t>
            </a:r>
          </a:p>
          <a:p>
            <a:pPr algn="ctr"/>
            <a:r>
              <a:rPr lang="en-US" sz="2800">
                <a:solidFill>
                  <a:schemeClr val="bg1"/>
                </a:solidFill>
                <a:latin typeface="Calibri" pitchFamily="34" charset="0"/>
                <a:ea typeface="MS PGothic" pitchFamily="34" charset="-128"/>
                <a:cs typeface="Calibri" pitchFamily="34" charset="0"/>
              </a:rPr>
              <a:t>E441</a:t>
            </a:r>
          </a:p>
        </p:txBody>
      </p:sp>
      <p:sp>
        <p:nvSpPr>
          <p:cNvPr id="24" name="Rectangle 23"/>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0" y="0"/>
            <a:ext cx="5108575" cy="1314450"/>
          </a:xfrm>
          <a:prstGeom prst="rect">
            <a:avLst/>
          </a:prstGeom>
          <a:solidFill>
            <a:srgbClr val="00B0F0"/>
          </a:solidFill>
          <a:ln w="9525">
            <a:noFill/>
            <a:miter lim="800000"/>
            <a:headEnd/>
            <a:tailEnd/>
          </a:ln>
        </p:spPr>
        <p:txBody>
          <a:bodyPr tIns="182880"/>
          <a:lstStyle/>
          <a:p>
            <a:pPr algn="ctr"/>
            <a:r>
              <a:rPr lang="en-US" sz="2800">
                <a:solidFill>
                  <a:schemeClr val="bg1"/>
                </a:solidFill>
                <a:latin typeface="Calibri" pitchFamily="34" charset="0"/>
                <a:ea typeface="MS PGothic" pitchFamily="34" charset="-128"/>
                <a:cs typeface="Calibri" pitchFamily="34" charset="0"/>
              </a:rPr>
              <a:t>Many kids sweet are made from gelatin, E441</a:t>
            </a:r>
          </a:p>
        </p:txBody>
      </p:sp>
      <p:pic>
        <p:nvPicPr>
          <p:cNvPr id="12" name="Picture 5" descr="F:\New folder\2898791185.jpg"/>
          <p:cNvPicPr>
            <a:picLocks noChangeAspect="1" noChangeArrowheads="1"/>
          </p:cNvPicPr>
          <p:nvPr/>
        </p:nvPicPr>
        <p:blipFill>
          <a:blip r:embed="rId2"/>
          <a:srcRect/>
          <a:stretch>
            <a:fillRect/>
          </a:stretch>
        </p:blipFill>
        <p:spPr bwMode="auto">
          <a:xfrm>
            <a:off x="5108575" y="0"/>
            <a:ext cx="4035425" cy="3505200"/>
          </a:xfrm>
          <a:prstGeom prst="rect">
            <a:avLst/>
          </a:prstGeom>
          <a:noFill/>
          <a:ln w="9525">
            <a:noFill/>
            <a:miter lim="800000"/>
            <a:headEnd/>
            <a:tailEnd/>
          </a:ln>
        </p:spPr>
      </p:pic>
      <p:pic>
        <p:nvPicPr>
          <p:cNvPr id="13" name="Picture 4" descr="نتيجة بحث الصور عن ‪sweets made from gelatin‬‏"/>
          <p:cNvPicPr>
            <a:picLocks noChangeAspect="1" noChangeArrowheads="1"/>
          </p:cNvPicPr>
          <p:nvPr/>
        </p:nvPicPr>
        <p:blipFill>
          <a:blip r:embed="rId3"/>
          <a:srcRect/>
          <a:stretch>
            <a:fillRect/>
          </a:stretch>
        </p:blipFill>
        <p:spPr bwMode="auto">
          <a:xfrm>
            <a:off x="2819400" y="3505200"/>
            <a:ext cx="6343650" cy="3200400"/>
          </a:xfrm>
          <a:prstGeom prst="rect">
            <a:avLst/>
          </a:prstGeom>
          <a:noFill/>
          <a:ln w="9525">
            <a:noFill/>
            <a:miter lim="800000"/>
            <a:headEnd/>
            <a:tailEnd/>
          </a:ln>
        </p:spPr>
      </p:pic>
      <p:pic>
        <p:nvPicPr>
          <p:cNvPr id="14" name="Picture 2" descr="نتيجة بحث الصور عن ‪sweets made from gelatin‬‏"/>
          <p:cNvPicPr>
            <a:picLocks noChangeAspect="1" noChangeArrowheads="1"/>
          </p:cNvPicPr>
          <p:nvPr/>
        </p:nvPicPr>
        <p:blipFill>
          <a:blip r:embed="rId4"/>
          <a:srcRect/>
          <a:stretch>
            <a:fillRect/>
          </a:stretch>
        </p:blipFill>
        <p:spPr bwMode="auto">
          <a:xfrm>
            <a:off x="155575" y="2571750"/>
            <a:ext cx="4953000" cy="4324350"/>
          </a:xfrm>
          <a:prstGeom prst="rect">
            <a:avLst/>
          </a:prstGeom>
          <a:noFill/>
          <a:ln w="9525">
            <a:noFill/>
            <a:miter lim="800000"/>
            <a:headEnd/>
            <a:tailEnd/>
          </a:ln>
        </p:spPr>
      </p:pic>
      <p:pic>
        <p:nvPicPr>
          <p:cNvPr id="15" name="Picture 6" descr="نتيجة بحث الصور عن ‪sweets made from gelatin‬‏"/>
          <p:cNvPicPr>
            <a:picLocks noChangeAspect="1" noChangeArrowheads="1"/>
          </p:cNvPicPr>
          <p:nvPr/>
        </p:nvPicPr>
        <p:blipFill>
          <a:blip r:embed="rId5"/>
          <a:srcRect/>
          <a:stretch>
            <a:fillRect/>
          </a:stretch>
        </p:blipFill>
        <p:spPr bwMode="auto">
          <a:xfrm>
            <a:off x="0" y="1314450"/>
            <a:ext cx="3305175" cy="1868488"/>
          </a:xfrm>
          <a:prstGeom prst="rect">
            <a:avLst/>
          </a:prstGeom>
          <a:noFill/>
          <a:ln w="9525">
            <a:noFill/>
            <a:miter lim="800000"/>
            <a:headEnd/>
            <a:tailEnd/>
          </a:ln>
        </p:spPr>
      </p:pic>
      <p:sp>
        <p:nvSpPr>
          <p:cNvPr id="16" name="Rectangle 15"/>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lnSpc>
                <a:spcPct val="150000"/>
              </a:lnSpc>
              <a:buNone/>
              <a:defRPr/>
            </a:pPr>
            <a:r>
              <a:rPr lang="en-US" sz="2400" dirty="0" smtClean="0">
                <a:latin typeface="Calibri" pitchFamily="34" charset="0"/>
                <a:cs typeface="Calibri" pitchFamily="34" charset="0"/>
              </a:rPr>
              <a:t>The translation of the meaning of the Quran 2:172</a:t>
            </a:r>
          </a:p>
          <a:p>
            <a:pPr algn="ctr">
              <a:lnSpc>
                <a:spcPct val="150000"/>
              </a:lnSpc>
              <a:buNone/>
              <a:defRPr/>
            </a:pPr>
            <a:endParaRPr lang="en-US" sz="2400" dirty="0" smtClean="0">
              <a:latin typeface="Calibri" pitchFamily="34" charset="0"/>
              <a:cs typeface="Calibri" pitchFamily="34" charset="0"/>
            </a:endParaRPr>
          </a:p>
          <a:p>
            <a:pPr algn="ctr">
              <a:lnSpc>
                <a:spcPct val="200000"/>
              </a:lnSpc>
              <a:buNone/>
              <a:defRPr/>
            </a:pPr>
            <a:r>
              <a:rPr lang="en-US" sz="2400" dirty="0" smtClean="0">
                <a:solidFill>
                  <a:schemeClr val="tx1">
                    <a:lumMod val="75000"/>
                    <a:lumOff val="25000"/>
                  </a:schemeClr>
                </a:solidFill>
                <a:latin typeface="Century Gothic" pitchFamily="34" charset="0"/>
                <a:cs typeface="Calibri" pitchFamily="34" charset="0"/>
              </a:rPr>
              <a:t>O you who have believed, eat from the good things which We have provided for you and be grateful to Allah if it is [indeed] Him that you worship.</a:t>
            </a:r>
          </a:p>
          <a:p>
            <a:pPr algn="ctr">
              <a:lnSpc>
                <a:spcPct val="150000"/>
              </a:lnSpc>
              <a:buNone/>
              <a:defRPr/>
            </a:pPr>
            <a:endParaRPr lang="en-US" sz="2400" dirty="0" smtClean="0">
              <a:solidFill>
                <a:schemeClr val="tx1">
                  <a:lumMod val="75000"/>
                  <a:lumOff val="25000"/>
                </a:schemeClr>
              </a:solidFill>
              <a:latin typeface="Century Gothic" pitchFamily="34" charset="0"/>
              <a:cs typeface="Calibri" pitchFamily="34" charset="0"/>
            </a:endParaRPr>
          </a:p>
        </p:txBody>
      </p:sp>
      <p:pic>
        <p:nvPicPr>
          <p:cNvPr id="12" name="Picture 11" descr="Halal Sciences Academy - Transparency.png"/>
          <p:cNvPicPr>
            <a:picLocks noChangeAspect="1"/>
          </p:cNvPicPr>
          <p:nvPr/>
        </p:nvPicPr>
        <p:blipFill>
          <a:blip r:embed="rId2" cstate="print"/>
          <a:stretch>
            <a:fillRect/>
          </a:stretch>
        </p:blipFill>
        <p:spPr>
          <a:xfrm>
            <a:off x="7143768" y="6211148"/>
            <a:ext cx="1578885" cy="504000"/>
          </a:xfrm>
          <a:prstGeom prst="rect">
            <a:avLst/>
          </a:prstGeom>
        </p:spPr>
      </p:pic>
      <p:sp>
        <p:nvSpPr>
          <p:cNvPr id="19" name="Title 1"/>
          <p:cNvSpPr>
            <a:spLocks noGrp="1"/>
          </p:cNvSpPr>
          <p:nvPr>
            <p:ph type="title"/>
          </p:nvPr>
        </p:nvSpPr>
        <p:spPr>
          <a:xfrm>
            <a:off x="457200" y="142852"/>
            <a:ext cx="8229600" cy="720000"/>
          </a:xfrm>
        </p:spPr>
        <p:txBody>
          <a:bodyPr>
            <a:normAutofit fontScale="90000"/>
          </a:bodyPr>
          <a:lstStyle/>
          <a:p>
            <a:pPr algn="l">
              <a:defRPr/>
            </a:pPr>
            <a:r>
              <a:rPr lang="en-US" dirty="0" smtClean="0">
                <a:solidFill>
                  <a:schemeClr val="tx1">
                    <a:lumMod val="65000"/>
                    <a:lumOff val="35000"/>
                  </a:schemeClr>
                </a:solidFill>
                <a:latin typeface="Calibri" pitchFamily="34" charset="0"/>
                <a:ea typeface="ＭＳ Ｐゴシック" charset="-128"/>
                <a:cs typeface="Calibri" pitchFamily="34" charset="0"/>
              </a:rPr>
              <a:t>Introduction</a:t>
            </a:r>
            <a:endParaRPr lang="en-MY" dirty="0">
              <a:solidFill>
                <a:schemeClr val="tx1">
                  <a:lumMod val="65000"/>
                  <a:lumOff val="35000"/>
                </a:schemeClr>
              </a:solidFill>
              <a:latin typeface="Calibri" pitchFamily="34" charset="0"/>
              <a:ea typeface="ＭＳ Ｐゴシック" charset="-128"/>
              <a:cs typeface="Calibri" pitchFamily="34" charset="0"/>
            </a:endParaRPr>
          </a:p>
        </p:txBody>
      </p:sp>
      <p:sp>
        <p:nvSpPr>
          <p:cNvPr id="20" name="Rectangle 19"/>
          <p:cNvSpPr/>
          <p:nvPr/>
        </p:nvSpPr>
        <p:spPr>
          <a:xfrm>
            <a:off x="-32" y="1000108"/>
            <a:ext cx="9180000" cy="10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629520" y="1000108"/>
            <a:ext cx="180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7415470" y="1000108"/>
            <a:ext cx="1800000" cy="10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32" y="1000108"/>
            <a:ext cx="360000" cy="10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12"/>
          <p:cNvSpPr txBox="1"/>
          <p:nvPr/>
        </p:nvSpPr>
        <p:spPr>
          <a:xfrm>
            <a:off x="214282" y="6382100"/>
            <a:ext cx="215636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100" dirty="0" smtClean="0"/>
              <a:t>© </a:t>
            </a:r>
            <a:r>
              <a:rPr lang="en-IN" sz="1100" dirty="0" err="1" smtClean="0"/>
              <a:t>Halal</a:t>
            </a:r>
            <a:r>
              <a:rPr lang="en-IN" sz="1100" dirty="0" smtClean="0"/>
              <a:t> Sciences Academy Limited</a:t>
            </a:r>
            <a:endParaRPr lang="en-IN" sz="11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2" descr="نتيجة بحث الصور عن ‪donkey‬‏"/>
          <p:cNvPicPr>
            <a:picLocks noChangeAspect="1" noChangeArrowheads="1"/>
          </p:cNvPicPr>
          <p:nvPr/>
        </p:nvPicPr>
        <p:blipFill>
          <a:blip r:embed="rId2"/>
          <a:srcRect/>
          <a:stretch>
            <a:fillRect/>
          </a:stretch>
        </p:blipFill>
        <p:spPr bwMode="auto">
          <a:xfrm>
            <a:off x="0" y="838200"/>
            <a:ext cx="2495550" cy="2305050"/>
          </a:xfrm>
          <a:prstGeom prst="rect">
            <a:avLst/>
          </a:prstGeom>
          <a:noFill/>
          <a:ln w="9525">
            <a:noFill/>
            <a:miter lim="800000"/>
            <a:headEnd/>
            <a:tailEnd/>
          </a:ln>
        </p:spPr>
      </p:pic>
      <p:pic>
        <p:nvPicPr>
          <p:cNvPr id="20" name="Picture 10" descr="نتيجة بحث الصور عن ‪horse‬‏"/>
          <p:cNvPicPr>
            <a:picLocks noChangeAspect="1" noChangeArrowheads="1"/>
          </p:cNvPicPr>
          <p:nvPr/>
        </p:nvPicPr>
        <p:blipFill>
          <a:blip r:embed="rId3"/>
          <a:srcRect/>
          <a:stretch>
            <a:fillRect/>
          </a:stretch>
        </p:blipFill>
        <p:spPr bwMode="auto">
          <a:xfrm>
            <a:off x="5105400" y="838200"/>
            <a:ext cx="2976563" cy="2324100"/>
          </a:xfrm>
          <a:prstGeom prst="rect">
            <a:avLst/>
          </a:prstGeom>
          <a:noFill/>
          <a:ln w="9525">
            <a:noFill/>
            <a:miter lim="800000"/>
            <a:headEnd/>
            <a:tailEnd/>
          </a:ln>
        </p:spPr>
      </p:pic>
      <p:pic>
        <p:nvPicPr>
          <p:cNvPr id="21" name="Picture 14" descr="نتيجة بحث الصور عن ‪bones beef‬‏"/>
          <p:cNvPicPr>
            <a:picLocks noChangeAspect="1" noChangeArrowheads="1"/>
          </p:cNvPicPr>
          <p:nvPr/>
        </p:nvPicPr>
        <p:blipFill>
          <a:blip r:embed="rId4"/>
          <a:srcRect/>
          <a:stretch>
            <a:fillRect/>
          </a:stretch>
        </p:blipFill>
        <p:spPr bwMode="auto">
          <a:xfrm>
            <a:off x="2495550" y="3162300"/>
            <a:ext cx="2305050" cy="1714500"/>
          </a:xfrm>
          <a:prstGeom prst="rect">
            <a:avLst/>
          </a:prstGeom>
          <a:noFill/>
          <a:ln w="9525">
            <a:noFill/>
            <a:miter lim="800000"/>
            <a:headEnd/>
            <a:tailEnd/>
          </a:ln>
        </p:spPr>
      </p:pic>
      <p:pic>
        <p:nvPicPr>
          <p:cNvPr id="22" name="Picture 24" descr="نتيجة بحث الصور عن ‪skin beef‬‏"/>
          <p:cNvPicPr>
            <a:picLocks noChangeAspect="1" noChangeArrowheads="1"/>
          </p:cNvPicPr>
          <p:nvPr/>
        </p:nvPicPr>
        <p:blipFill>
          <a:blip r:embed="rId5"/>
          <a:srcRect/>
          <a:stretch>
            <a:fillRect/>
          </a:stretch>
        </p:blipFill>
        <p:spPr bwMode="auto">
          <a:xfrm>
            <a:off x="8012113" y="3143250"/>
            <a:ext cx="1131887" cy="2209800"/>
          </a:xfrm>
          <a:prstGeom prst="rect">
            <a:avLst/>
          </a:prstGeom>
          <a:noFill/>
          <a:ln w="9525">
            <a:noFill/>
            <a:miter lim="800000"/>
            <a:headEnd/>
            <a:tailEnd/>
          </a:ln>
        </p:spPr>
      </p:pic>
      <p:pic>
        <p:nvPicPr>
          <p:cNvPr id="23" name="Picture 42" descr="F:\New folder\2901104683.jpg"/>
          <p:cNvPicPr>
            <a:picLocks noChangeAspect="1" noChangeArrowheads="1"/>
          </p:cNvPicPr>
          <p:nvPr/>
        </p:nvPicPr>
        <p:blipFill>
          <a:blip r:embed="rId6"/>
          <a:srcRect/>
          <a:stretch>
            <a:fillRect/>
          </a:stretch>
        </p:blipFill>
        <p:spPr bwMode="auto">
          <a:xfrm>
            <a:off x="0" y="5029200"/>
            <a:ext cx="2514600" cy="1828800"/>
          </a:xfrm>
          <a:prstGeom prst="rect">
            <a:avLst/>
          </a:prstGeom>
          <a:noFill/>
          <a:ln w="9525">
            <a:noFill/>
            <a:miter lim="800000"/>
            <a:headEnd/>
            <a:tailEnd/>
          </a:ln>
        </p:spPr>
      </p:pic>
      <p:sp>
        <p:nvSpPr>
          <p:cNvPr id="24" name="Title 1"/>
          <p:cNvSpPr txBox="1">
            <a:spLocks/>
          </p:cNvSpPr>
          <p:nvPr/>
        </p:nvSpPr>
        <p:spPr bwMode="auto">
          <a:xfrm>
            <a:off x="5105400" y="5334000"/>
            <a:ext cx="4038600" cy="1524000"/>
          </a:xfrm>
          <a:prstGeom prst="rect">
            <a:avLst/>
          </a:prstGeom>
          <a:solidFill>
            <a:srgbClr val="00B0F0"/>
          </a:solidFill>
          <a:ln w="9525">
            <a:noFill/>
            <a:miter lim="800000"/>
            <a:headEnd/>
            <a:tailEnd/>
          </a:ln>
        </p:spPr>
        <p:txBody>
          <a:bodyPr tIns="182880"/>
          <a:lstStyle/>
          <a:p>
            <a:pPr algn="ctr"/>
            <a:r>
              <a:rPr lang="en-US" sz="2400">
                <a:solidFill>
                  <a:schemeClr val="bg1"/>
                </a:solidFill>
                <a:latin typeface="Calibri" pitchFamily="34" charset="0"/>
                <a:ea typeface="MS PGothic" pitchFamily="34" charset="-128"/>
                <a:cs typeface="Calibri" pitchFamily="34" charset="0"/>
              </a:rPr>
              <a:t>If the source from cow, who slaughtered it, and how?</a:t>
            </a:r>
          </a:p>
        </p:txBody>
      </p:sp>
      <p:pic>
        <p:nvPicPr>
          <p:cNvPr id="25" name="Picture 48"/>
          <p:cNvPicPr>
            <a:picLocks noChangeAspect="1" noChangeArrowheads="1"/>
          </p:cNvPicPr>
          <p:nvPr/>
        </p:nvPicPr>
        <p:blipFill>
          <a:blip r:embed="rId7"/>
          <a:srcRect/>
          <a:stretch>
            <a:fillRect/>
          </a:stretch>
        </p:blipFill>
        <p:spPr bwMode="auto">
          <a:xfrm>
            <a:off x="3032125" y="4857750"/>
            <a:ext cx="1633538" cy="1790700"/>
          </a:xfrm>
          <a:prstGeom prst="rect">
            <a:avLst/>
          </a:prstGeom>
          <a:noFill/>
          <a:ln w="9525">
            <a:solidFill>
              <a:schemeClr val="bg1"/>
            </a:solidFill>
            <a:miter lim="800000"/>
            <a:headEnd/>
            <a:tailEnd/>
          </a:ln>
        </p:spPr>
      </p:pic>
      <p:pic>
        <p:nvPicPr>
          <p:cNvPr id="27" name="Picture 10" descr="نتيجة بحث الصور عن ‪dog‬‏"/>
          <p:cNvPicPr>
            <a:picLocks noChangeAspect="1" noChangeArrowheads="1"/>
          </p:cNvPicPr>
          <p:nvPr/>
        </p:nvPicPr>
        <p:blipFill>
          <a:blip r:embed="rId8"/>
          <a:srcRect/>
          <a:stretch>
            <a:fillRect/>
          </a:stretch>
        </p:blipFill>
        <p:spPr bwMode="auto">
          <a:xfrm>
            <a:off x="0" y="3162300"/>
            <a:ext cx="2514600" cy="1866900"/>
          </a:xfrm>
          <a:prstGeom prst="rect">
            <a:avLst/>
          </a:prstGeom>
          <a:noFill/>
          <a:ln w="9525">
            <a:noFill/>
            <a:miter lim="800000"/>
            <a:headEnd/>
            <a:tailEnd/>
          </a:ln>
        </p:spPr>
      </p:pic>
      <p:pic>
        <p:nvPicPr>
          <p:cNvPr id="28" name="Picture 12" descr="نتيجة بحث الصور عن ‪cats‬‏"/>
          <p:cNvPicPr>
            <a:picLocks noChangeAspect="1" noChangeArrowheads="1"/>
          </p:cNvPicPr>
          <p:nvPr/>
        </p:nvPicPr>
        <p:blipFill>
          <a:blip r:embed="rId9"/>
          <a:srcRect/>
          <a:stretch>
            <a:fillRect/>
          </a:stretch>
        </p:blipFill>
        <p:spPr bwMode="auto">
          <a:xfrm>
            <a:off x="2533650" y="838200"/>
            <a:ext cx="2554288" cy="2324100"/>
          </a:xfrm>
          <a:prstGeom prst="rect">
            <a:avLst/>
          </a:prstGeom>
          <a:noFill/>
          <a:ln w="9525">
            <a:noFill/>
            <a:miter lim="800000"/>
            <a:headEnd/>
            <a:tailEnd/>
          </a:ln>
        </p:spPr>
      </p:pic>
      <p:pic>
        <p:nvPicPr>
          <p:cNvPr id="29" name="Picture 8" descr="نتيجة بحث الصور عن ‪star cow‬‏"/>
          <p:cNvPicPr>
            <a:picLocks noChangeAspect="1" noChangeArrowheads="1"/>
          </p:cNvPicPr>
          <p:nvPr/>
        </p:nvPicPr>
        <p:blipFill>
          <a:blip r:embed="rId10"/>
          <a:srcRect/>
          <a:stretch>
            <a:fillRect/>
          </a:stretch>
        </p:blipFill>
        <p:spPr bwMode="auto">
          <a:xfrm>
            <a:off x="5105400" y="3143250"/>
            <a:ext cx="2976563" cy="2209800"/>
          </a:xfrm>
          <a:prstGeom prst="rect">
            <a:avLst/>
          </a:prstGeom>
          <a:noFill/>
          <a:ln w="9525">
            <a:noFill/>
            <a:miter lim="800000"/>
            <a:headEnd/>
            <a:tailEnd/>
          </a:ln>
        </p:spPr>
      </p:pic>
      <p:sp>
        <p:nvSpPr>
          <p:cNvPr id="30" name="Title 1"/>
          <p:cNvSpPr txBox="1">
            <a:spLocks/>
          </p:cNvSpPr>
          <p:nvPr/>
        </p:nvSpPr>
        <p:spPr bwMode="auto">
          <a:xfrm>
            <a:off x="0" y="0"/>
            <a:ext cx="9144000" cy="838200"/>
          </a:xfrm>
          <a:prstGeom prst="rect">
            <a:avLst/>
          </a:prstGeom>
          <a:solidFill>
            <a:srgbClr val="00B0F0"/>
          </a:solidFill>
          <a:ln w="9525">
            <a:noFill/>
            <a:miter lim="800000"/>
            <a:headEnd/>
            <a:tailEnd/>
          </a:ln>
        </p:spPr>
        <p:txBody>
          <a:bodyPr tIns="182880"/>
          <a:lstStyle/>
          <a:p>
            <a:pPr algn="ctr" rtl="1"/>
            <a:r>
              <a:rPr lang="en-US" sz="2800" dirty="0">
                <a:solidFill>
                  <a:schemeClr val="bg1"/>
                </a:solidFill>
                <a:latin typeface="Calibri" pitchFamily="34" charset="0"/>
                <a:ea typeface="MS PGothic" pitchFamily="34" charset="-128"/>
                <a:cs typeface="Calibri" pitchFamily="34" charset="0"/>
              </a:rPr>
              <a:t>Gelatin sources are mainly animal hides and bones</a:t>
            </a:r>
          </a:p>
        </p:txBody>
      </p:sp>
      <p:sp>
        <p:nvSpPr>
          <p:cNvPr id="31" name="Rectangle 30"/>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31"/>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p:cNvPicPr>
            <a:picLocks noChangeAspect="1" noChangeArrowheads="1"/>
          </p:cNvPicPr>
          <p:nvPr/>
        </p:nvPicPr>
        <p:blipFill>
          <a:blip r:embed="rId2" cstate="print"/>
          <a:srcRect/>
          <a:stretch>
            <a:fillRect/>
          </a:stretch>
        </p:blipFill>
        <p:spPr bwMode="auto">
          <a:xfrm>
            <a:off x="0" y="0"/>
            <a:ext cx="2763838" cy="1778000"/>
          </a:xfrm>
          <a:prstGeom prst="rect">
            <a:avLst/>
          </a:prstGeom>
          <a:noFill/>
          <a:ln w="9525">
            <a:noFill/>
            <a:miter lim="800000"/>
            <a:headEnd/>
            <a:tailEnd/>
          </a:ln>
        </p:spPr>
      </p:pic>
      <p:sp>
        <p:nvSpPr>
          <p:cNvPr id="19" name="Title 1"/>
          <p:cNvSpPr txBox="1">
            <a:spLocks/>
          </p:cNvSpPr>
          <p:nvPr/>
        </p:nvSpPr>
        <p:spPr bwMode="auto">
          <a:xfrm>
            <a:off x="2840038" y="7938"/>
            <a:ext cx="1579562" cy="1778000"/>
          </a:xfrm>
          <a:prstGeom prst="rect">
            <a:avLst/>
          </a:prstGeom>
          <a:solidFill>
            <a:schemeClr val="tx1"/>
          </a:solidFill>
          <a:ln w="9525">
            <a:noFill/>
            <a:miter lim="800000"/>
            <a:headEnd/>
            <a:tailEnd/>
          </a:ln>
        </p:spPr>
        <p:txBody>
          <a:bodyPr tIns="182880"/>
          <a:lstStyle/>
          <a:p>
            <a:pPr algn="ctr" rtl="1"/>
            <a:endParaRPr lang="ar-KW" sz="3200">
              <a:solidFill>
                <a:schemeClr val="bg1"/>
              </a:solidFill>
              <a:latin typeface="Calibri" pitchFamily="34" charset="0"/>
              <a:ea typeface="MS PGothic" pitchFamily="34" charset="-128"/>
              <a:cs typeface="Simplified Arabic" pitchFamily="18" charset="-78"/>
            </a:endParaRPr>
          </a:p>
          <a:p>
            <a:pPr algn="ctr" rtl="1"/>
            <a:r>
              <a:rPr lang="en-US" sz="3200">
                <a:solidFill>
                  <a:schemeClr val="bg1"/>
                </a:solidFill>
                <a:latin typeface="Calibri" pitchFamily="34" charset="0"/>
                <a:ea typeface="MS PGothic" pitchFamily="34" charset="-128"/>
                <a:cs typeface="Calibri" pitchFamily="34" charset="0"/>
              </a:rPr>
              <a:t>Drinks</a:t>
            </a:r>
          </a:p>
        </p:txBody>
      </p:sp>
      <p:sp>
        <p:nvSpPr>
          <p:cNvPr id="26" name="Title 1"/>
          <p:cNvSpPr txBox="1">
            <a:spLocks/>
          </p:cNvSpPr>
          <p:nvPr/>
        </p:nvSpPr>
        <p:spPr bwMode="auto">
          <a:xfrm>
            <a:off x="4438650" y="0"/>
            <a:ext cx="4705350" cy="1785938"/>
          </a:xfrm>
          <a:prstGeom prst="rect">
            <a:avLst/>
          </a:prstGeom>
          <a:solidFill>
            <a:srgbClr val="00B0F0"/>
          </a:solidFill>
          <a:ln w="9525">
            <a:noFill/>
            <a:miter lim="800000"/>
            <a:headEnd/>
            <a:tailEnd/>
          </a:ln>
        </p:spPr>
        <p:txBody>
          <a:bodyPr tIns="182880"/>
          <a:lstStyle/>
          <a:p>
            <a:pPr algn="ctr" rtl="1"/>
            <a:r>
              <a:rPr lang="en-US" sz="3200">
                <a:solidFill>
                  <a:schemeClr val="bg1"/>
                </a:solidFill>
                <a:latin typeface="Calibri" pitchFamily="34" charset="0"/>
                <a:ea typeface="MS PGothic" pitchFamily="34" charset="-128"/>
                <a:cs typeface="Calibri" pitchFamily="34" charset="0"/>
              </a:rPr>
              <a:t>Alcohol and Gelatin</a:t>
            </a:r>
          </a:p>
        </p:txBody>
      </p:sp>
      <p:pic>
        <p:nvPicPr>
          <p:cNvPr id="35" name="Picture 6" descr="C:\Users\hmazeedi\Desktop\New folder\2899878946.png"/>
          <p:cNvPicPr>
            <a:picLocks noChangeAspect="1" noChangeArrowheads="1"/>
          </p:cNvPicPr>
          <p:nvPr/>
        </p:nvPicPr>
        <p:blipFill>
          <a:blip r:embed="rId3"/>
          <a:srcRect/>
          <a:stretch>
            <a:fillRect/>
          </a:stretch>
        </p:blipFill>
        <p:spPr bwMode="auto">
          <a:xfrm>
            <a:off x="0" y="1778000"/>
            <a:ext cx="2840038" cy="5080000"/>
          </a:xfrm>
          <a:prstGeom prst="rect">
            <a:avLst/>
          </a:prstGeom>
          <a:noFill/>
          <a:ln w="9525">
            <a:noFill/>
            <a:miter lim="800000"/>
            <a:headEnd/>
            <a:tailEnd/>
          </a:ln>
        </p:spPr>
      </p:pic>
      <p:pic>
        <p:nvPicPr>
          <p:cNvPr id="36" name="Picture 7" descr="C:\Users\hmazeedi\Desktop\New folder\2898790555.jpg"/>
          <p:cNvPicPr>
            <a:picLocks noChangeAspect="1" noChangeArrowheads="1"/>
          </p:cNvPicPr>
          <p:nvPr/>
        </p:nvPicPr>
        <p:blipFill>
          <a:blip r:embed="rId4"/>
          <a:srcRect/>
          <a:stretch>
            <a:fillRect/>
          </a:stretch>
        </p:blipFill>
        <p:spPr bwMode="auto">
          <a:xfrm>
            <a:off x="2819400" y="1752600"/>
            <a:ext cx="6324600" cy="5105400"/>
          </a:xfrm>
          <a:prstGeom prst="rect">
            <a:avLst/>
          </a:prstGeom>
          <a:solidFill>
            <a:schemeClr val="bg1"/>
          </a:solidFill>
          <a:ln w="9525">
            <a:noFill/>
            <a:miter lim="800000"/>
            <a:headEnd/>
            <a:tailEnd/>
          </a:ln>
        </p:spPr>
      </p:pic>
      <p:sp>
        <p:nvSpPr>
          <p:cNvPr id="37" name="Oval 5"/>
          <p:cNvSpPr>
            <a:spLocks noChangeArrowheads="1"/>
          </p:cNvSpPr>
          <p:nvPr/>
        </p:nvSpPr>
        <p:spPr bwMode="auto">
          <a:xfrm>
            <a:off x="533400" y="5715000"/>
            <a:ext cx="2230438" cy="990600"/>
          </a:xfrm>
          <a:prstGeom prst="ellipse">
            <a:avLst/>
          </a:prstGeom>
          <a:noFill/>
          <a:ln w="76200" algn="ctr">
            <a:solidFill>
              <a:srgbClr val="FF3300"/>
            </a:solidFill>
            <a:round/>
            <a:headEnd/>
            <a:tailEnd/>
          </a:ln>
        </p:spPr>
        <p:txBody>
          <a:bodyPr/>
          <a:lstStyle/>
          <a:p>
            <a:endParaRPr lang="ar-KW">
              <a:latin typeface="Calibri" pitchFamily="34" charset="0"/>
            </a:endParaRPr>
          </a:p>
        </p:txBody>
      </p:sp>
      <p:sp>
        <p:nvSpPr>
          <p:cNvPr id="38" name="Rectangle 37"/>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Rectangle 38"/>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39"/>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Rectangle 40"/>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0488"/>
            <a:ext cx="92964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itchFamily="34" charset="0"/>
              <a:cs typeface="Calibri" pitchFamily="34" charset="0"/>
            </a:endParaRPr>
          </a:p>
        </p:txBody>
      </p:sp>
      <p:sp>
        <p:nvSpPr>
          <p:cNvPr id="13" name="Title 1"/>
          <p:cNvSpPr txBox="1">
            <a:spLocks/>
          </p:cNvSpPr>
          <p:nvPr/>
        </p:nvSpPr>
        <p:spPr bwMode="auto">
          <a:xfrm>
            <a:off x="2990850" y="533400"/>
            <a:ext cx="3962400" cy="2514600"/>
          </a:xfrm>
          <a:prstGeom prst="rect">
            <a:avLst/>
          </a:prstGeom>
          <a:solidFill>
            <a:srgbClr val="00B0F0"/>
          </a:solidFill>
          <a:ln w="9525">
            <a:noFill/>
            <a:miter lim="800000"/>
            <a:headEnd/>
            <a:tailEnd/>
          </a:ln>
        </p:spPr>
        <p:txBody>
          <a:bodyPr tIns="182880"/>
          <a:lstStyle/>
          <a:p>
            <a:pPr algn="ctr" rtl="1"/>
            <a:r>
              <a:rPr lang="en-US" sz="2400">
                <a:solidFill>
                  <a:schemeClr val="bg1"/>
                </a:solidFill>
                <a:latin typeface="Calibri" pitchFamily="34" charset="0"/>
                <a:ea typeface="MS PGothic" pitchFamily="34" charset="-128"/>
                <a:cs typeface="Calibri" pitchFamily="34" charset="0"/>
              </a:rPr>
              <a:t>Uses of gelatin in the purification of some types of apple juice and cherries</a:t>
            </a:r>
          </a:p>
          <a:p>
            <a:pPr algn="ctr" rtl="1"/>
            <a:endParaRPr lang="en-US" sz="2400">
              <a:solidFill>
                <a:schemeClr val="bg1"/>
              </a:solidFill>
              <a:latin typeface="Calibri" pitchFamily="34" charset="0"/>
              <a:ea typeface="MS PGothic" pitchFamily="34" charset="-128"/>
              <a:cs typeface="Calibri" pitchFamily="34" charset="0"/>
            </a:endParaRPr>
          </a:p>
          <a:p>
            <a:pPr algn="ctr" rtl="1"/>
            <a:r>
              <a:rPr lang="en-US" sz="2400">
                <a:solidFill>
                  <a:schemeClr val="bg1"/>
                </a:solidFill>
                <a:latin typeface="Calibri" pitchFamily="34" charset="0"/>
                <a:ea typeface="MS PGothic" pitchFamily="34" charset="-128"/>
                <a:cs typeface="Calibri" pitchFamily="34" charset="0"/>
              </a:rPr>
              <a:t>What is the religious status of gelatin here?</a:t>
            </a:r>
          </a:p>
        </p:txBody>
      </p:sp>
      <p:pic>
        <p:nvPicPr>
          <p:cNvPr id="14" name="Picture 13"/>
          <p:cNvPicPr>
            <a:picLocks noChangeAspect="1" noChangeArrowheads="1"/>
          </p:cNvPicPr>
          <p:nvPr/>
        </p:nvPicPr>
        <p:blipFill>
          <a:blip r:embed="rId2"/>
          <a:srcRect/>
          <a:stretch>
            <a:fillRect/>
          </a:stretch>
        </p:blipFill>
        <p:spPr bwMode="auto">
          <a:xfrm>
            <a:off x="357188" y="3436938"/>
            <a:ext cx="3024187" cy="2963862"/>
          </a:xfrm>
          <a:prstGeom prst="rect">
            <a:avLst/>
          </a:prstGeom>
          <a:noFill/>
          <a:ln w="9525">
            <a:noFill/>
            <a:miter lim="800000"/>
            <a:headEnd/>
            <a:tailEnd/>
          </a:ln>
        </p:spPr>
      </p:pic>
      <p:pic>
        <p:nvPicPr>
          <p:cNvPr id="15" name="Picture 6"/>
          <p:cNvPicPr>
            <a:picLocks noChangeAspect="1" noChangeArrowheads="1"/>
          </p:cNvPicPr>
          <p:nvPr/>
        </p:nvPicPr>
        <p:blipFill>
          <a:blip r:embed="rId3"/>
          <a:srcRect/>
          <a:stretch>
            <a:fillRect/>
          </a:stretch>
        </p:blipFill>
        <p:spPr bwMode="auto">
          <a:xfrm>
            <a:off x="5105400" y="3657600"/>
            <a:ext cx="3417888" cy="2611438"/>
          </a:xfrm>
          <a:prstGeom prst="rect">
            <a:avLst/>
          </a:prstGeom>
          <a:noFill/>
          <a:ln w="9525">
            <a:noFill/>
            <a:miter lim="800000"/>
            <a:headEnd/>
            <a:tailEnd/>
          </a:ln>
        </p:spPr>
      </p:pic>
      <p:sp>
        <p:nvSpPr>
          <p:cNvPr id="16" name="Striped Right Arrow 15"/>
          <p:cNvSpPr/>
          <p:nvPr/>
        </p:nvSpPr>
        <p:spPr bwMode="auto">
          <a:xfrm>
            <a:off x="3124200" y="3733800"/>
            <a:ext cx="3200400" cy="1447800"/>
          </a:xfrm>
          <a:prstGeom prst="stripedRightArrow">
            <a:avLst/>
          </a:prstGeom>
          <a:solidFill>
            <a:schemeClr val="bg1"/>
          </a:solidFill>
          <a:ln w="9525" cap="flat" cmpd="sng" algn="ctr">
            <a:solidFill>
              <a:schemeClr val="tx1"/>
            </a:solidFill>
            <a:prstDash val="solid"/>
            <a:round/>
            <a:headEnd type="none" w="med" len="med"/>
            <a:tailEnd type="none" w="med" len="med"/>
          </a:ln>
          <a:effectLst/>
        </p:spPr>
        <p:txBody>
          <a:bodyPr/>
          <a:lstStyle/>
          <a:p>
            <a:pPr>
              <a:defRPr/>
            </a:pPr>
            <a:endParaRPr lang="en-US">
              <a:latin typeface="Calibri" pitchFamily="34" charset="0"/>
              <a:cs typeface="Calibri" pitchFamily="34" charset="0"/>
            </a:endParaRPr>
          </a:p>
        </p:txBody>
      </p:sp>
      <p:sp>
        <p:nvSpPr>
          <p:cNvPr id="17" name="Rectangle 16"/>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2964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itle 1"/>
          <p:cNvSpPr txBox="1">
            <a:spLocks/>
          </p:cNvSpPr>
          <p:nvPr/>
        </p:nvSpPr>
        <p:spPr bwMode="auto">
          <a:xfrm>
            <a:off x="76200" y="152400"/>
            <a:ext cx="9067800" cy="2016000"/>
          </a:xfrm>
          <a:prstGeom prst="rect">
            <a:avLst/>
          </a:prstGeom>
          <a:ln/>
          <a:extLst/>
        </p:spPr>
        <p:style>
          <a:lnRef idx="1">
            <a:schemeClr val="accent5"/>
          </a:lnRef>
          <a:fillRef idx="3">
            <a:schemeClr val="accent5"/>
          </a:fillRef>
          <a:effectRef idx="2">
            <a:schemeClr val="accent5"/>
          </a:effectRef>
          <a:fontRef idx="minor">
            <a:schemeClr val="lt1"/>
          </a:fontRef>
        </p:style>
        <p:txBody>
          <a:bodyPr tIns="182880"/>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just">
              <a:defRPr/>
            </a:pPr>
            <a:r>
              <a:rPr lang="en-US" sz="2200" dirty="0" smtClean="0">
                <a:solidFill>
                  <a:schemeClr val="bg1"/>
                </a:solidFill>
                <a:latin typeface="Calibri" pitchFamily="34" charset="0"/>
                <a:ea typeface="MS PGothic" pitchFamily="34" charset="-128"/>
                <a:cs typeface="Calibri" pitchFamily="34" charset="0"/>
              </a:rPr>
              <a:t>Energy Drinks</a:t>
            </a:r>
            <a:r>
              <a:rPr lang="ar-KW" sz="2200" dirty="0" smtClean="0">
                <a:solidFill>
                  <a:schemeClr val="bg1"/>
                </a:solidFill>
                <a:latin typeface="Calibri" pitchFamily="34" charset="0"/>
                <a:ea typeface="MS PGothic" pitchFamily="34" charset="-128"/>
                <a:cs typeface="Calibri" pitchFamily="34" charset="0"/>
              </a:rPr>
              <a:t> </a:t>
            </a:r>
            <a:endParaRPr lang="en-US" sz="2200" dirty="0" smtClean="0">
              <a:solidFill>
                <a:schemeClr val="bg1"/>
              </a:solidFill>
              <a:latin typeface="Calibri" pitchFamily="34" charset="0"/>
              <a:ea typeface="MS PGothic" pitchFamily="34" charset="-128"/>
              <a:cs typeface="Calibri" pitchFamily="34" charset="0"/>
            </a:endParaRPr>
          </a:p>
          <a:p>
            <a:pPr algn="just">
              <a:defRPr/>
            </a:pPr>
            <a:r>
              <a:rPr lang="en-US" sz="2200" dirty="0" smtClean="0">
                <a:solidFill>
                  <a:schemeClr val="bg1"/>
                </a:solidFill>
                <a:latin typeface="Calibri" pitchFamily="34" charset="0"/>
                <a:ea typeface="MS PGothic" pitchFamily="34" charset="-128"/>
                <a:cs typeface="Calibri" pitchFamily="34" charset="0"/>
              </a:rPr>
              <a:t>Taurine: The source of this amino compound is a controversial issue. Some said currently it is synthetic and some said originally obtained from ox bile. The question is: is it a possibility that in some energy drinks it is obtained from its natural sources? </a:t>
            </a:r>
          </a:p>
        </p:txBody>
      </p:sp>
      <p:pic>
        <p:nvPicPr>
          <p:cNvPr id="19" name="Picture 42"/>
          <p:cNvPicPr>
            <a:picLocks noChangeAspect="1" noChangeArrowheads="1"/>
          </p:cNvPicPr>
          <p:nvPr/>
        </p:nvPicPr>
        <p:blipFill>
          <a:blip r:embed="rId2"/>
          <a:srcRect/>
          <a:stretch>
            <a:fillRect/>
          </a:stretch>
        </p:blipFill>
        <p:spPr bwMode="auto">
          <a:xfrm>
            <a:off x="463550" y="2381265"/>
            <a:ext cx="1838325" cy="3190875"/>
          </a:xfrm>
          <a:prstGeom prst="rect">
            <a:avLst/>
          </a:prstGeom>
          <a:noFill/>
          <a:ln w="9525">
            <a:noFill/>
            <a:miter lim="800000"/>
            <a:headEnd/>
            <a:tailEnd/>
          </a:ln>
        </p:spPr>
      </p:pic>
      <p:pic>
        <p:nvPicPr>
          <p:cNvPr id="23" name="Picture 33"/>
          <p:cNvPicPr>
            <a:picLocks noChangeAspect="1" noChangeArrowheads="1"/>
          </p:cNvPicPr>
          <p:nvPr/>
        </p:nvPicPr>
        <p:blipFill>
          <a:blip r:embed="rId3"/>
          <a:srcRect/>
          <a:stretch>
            <a:fillRect/>
          </a:stretch>
        </p:blipFill>
        <p:spPr bwMode="auto">
          <a:xfrm>
            <a:off x="2301875" y="2381265"/>
            <a:ext cx="2857500" cy="3190875"/>
          </a:xfrm>
          <a:prstGeom prst="rect">
            <a:avLst/>
          </a:prstGeom>
          <a:noFill/>
          <a:ln w="9525">
            <a:noFill/>
            <a:miter lim="800000"/>
            <a:headEnd/>
            <a:tailEnd/>
          </a:ln>
        </p:spPr>
      </p:pic>
      <p:pic>
        <p:nvPicPr>
          <p:cNvPr id="24" name="Picture 35"/>
          <p:cNvPicPr>
            <a:picLocks noChangeAspect="1" noChangeArrowheads="1"/>
          </p:cNvPicPr>
          <p:nvPr/>
        </p:nvPicPr>
        <p:blipFill>
          <a:blip r:embed="rId4"/>
          <a:srcRect/>
          <a:stretch>
            <a:fillRect/>
          </a:stretch>
        </p:blipFill>
        <p:spPr bwMode="auto">
          <a:xfrm>
            <a:off x="4724400" y="2309827"/>
            <a:ext cx="3970338" cy="3190875"/>
          </a:xfrm>
          <a:prstGeom prst="rect">
            <a:avLst/>
          </a:prstGeom>
          <a:noFill/>
          <a:ln w="9525">
            <a:noFill/>
            <a:miter lim="800000"/>
            <a:headEnd/>
            <a:tailEnd/>
          </a:ln>
        </p:spPr>
      </p:pic>
      <p:sp>
        <p:nvSpPr>
          <p:cNvPr id="25" name="Rectangle 2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4"/>
          <p:cNvGrpSpPr>
            <a:grpSpLocks/>
          </p:cNvGrpSpPr>
          <p:nvPr/>
        </p:nvGrpSpPr>
        <p:grpSpPr bwMode="auto">
          <a:xfrm>
            <a:off x="0" y="0"/>
            <a:ext cx="9296400" cy="6858000"/>
            <a:chOff x="0" y="0"/>
            <a:chExt cx="9296400" cy="6858000"/>
          </a:xfrm>
        </p:grpSpPr>
        <p:sp>
          <p:nvSpPr>
            <p:cNvPr id="13" name="Rectangle 12"/>
            <p:cNvSpPr/>
            <p:nvPr/>
          </p:nvSpPr>
          <p:spPr>
            <a:xfrm>
              <a:off x="0" y="0"/>
              <a:ext cx="92964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4" name="Group 40"/>
            <p:cNvGrpSpPr>
              <a:grpSpLocks/>
            </p:cNvGrpSpPr>
            <p:nvPr/>
          </p:nvGrpSpPr>
          <p:grpSpPr bwMode="auto">
            <a:xfrm>
              <a:off x="457200" y="228600"/>
              <a:ext cx="8763000" cy="3476625"/>
              <a:chOff x="381000" y="457200"/>
              <a:chExt cx="8763000" cy="3476625"/>
            </a:xfrm>
          </p:grpSpPr>
          <p:pic>
            <p:nvPicPr>
              <p:cNvPr id="22" name="Picture 41"/>
              <p:cNvPicPr>
                <a:picLocks noChangeAspect="1" noChangeArrowheads="1"/>
              </p:cNvPicPr>
              <p:nvPr/>
            </p:nvPicPr>
            <p:blipFill>
              <a:blip r:embed="rId2"/>
              <a:srcRect/>
              <a:stretch>
                <a:fillRect/>
              </a:stretch>
            </p:blipFill>
            <p:spPr bwMode="auto">
              <a:xfrm>
                <a:off x="5651500" y="581025"/>
                <a:ext cx="2349500" cy="2590800"/>
              </a:xfrm>
              <a:prstGeom prst="rect">
                <a:avLst/>
              </a:prstGeom>
              <a:noFill/>
              <a:ln w="9525">
                <a:noFill/>
                <a:miter lim="800000"/>
                <a:headEnd/>
                <a:tailEnd/>
              </a:ln>
            </p:spPr>
          </p:pic>
          <p:pic>
            <p:nvPicPr>
              <p:cNvPr id="29" name="Picture 2"/>
              <p:cNvPicPr>
                <a:picLocks noChangeAspect="1" noChangeArrowheads="1"/>
              </p:cNvPicPr>
              <p:nvPr/>
            </p:nvPicPr>
            <p:blipFill>
              <a:blip r:embed="rId3"/>
              <a:srcRect/>
              <a:stretch>
                <a:fillRect/>
              </a:stretch>
            </p:blipFill>
            <p:spPr bwMode="auto">
              <a:xfrm>
                <a:off x="5562600" y="581025"/>
                <a:ext cx="917575" cy="2590800"/>
              </a:xfrm>
              <a:prstGeom prst="rect">
                <a:avLst/>
              </a:prstGeom>
              <a:noFill/>
              <a:ln w="9525">
                <a:noFill/>
                <a:miter lim="800000"/>
                <a:headEnd/>
                <a:tailEnd/>
              </a:ln>
            </p:spPr>
          </p:pic>
          <p:pic>
            <p:nvPicPr>
              <p:cNvPr id="30" name="Picture 4"/>
              <p:cNvPicPr>
                <a:picLocks noChangeAspect="1" noChangeArrowheads="1"/>
              </p:cNvPicPr>
              <p:nvPr/>
            </p:nvPicPr>
            <p:blipFill>
              <a:blip r:embed="rId4"/>
              <a:srcRect/>
              <a:stretch>
                <a:fillRect/>
              </a:stretch>
            </p:blipFill>
            <p:spPr bwMode="auto">
              <a:xfrm>
                <a:off x="7258050" y="1343025"/>
                <a:ext cx="1885950" cy="1743075"/>
              </a:xfrm>
              <a:prstGeom prst="rect">
                <a:avLst/>
              </a:prstGeom>
              <a:noFill/>
              <a:ln w="9525">
                <a:noFill/>
                <a:miter lim="800000"/>
                <a:headEnd/>
                <a:tailEnd/>
              </a:ln>
            </p:spPr>
          </p:pic>
          <p:pic>
            <p:nvPicPr>
              <p:cNvPr id="31" name="Picture 5"/>
              <p:cNvPicPr>
                <a:picLocks noChangeAspect="1" noChangeArrowheads="1"/>
              </p:cNvPicPr>
              <p:nvPr/>
            </p:nvPicPr>
            <p:blipFill>
              <a:blip r:embed="rId5"/>
              <a:srcRect/>
              <a:stretch>
                <a:fillRect/>
              </a:stretch>
            </p:blipFill>
            <p:spPr bwMode="auto">
              <a:xfrm>
                <a:off x="381000" y="457200"/>
                <a:ext cx="5172075" cy="3476625"/>
              </a:xfrm>
              <a:prstGeom prst="rect">
                <a:avLst/>
              </a:prstGeom>
              <a:noFill/>
              <a:ln w="9525">
                <a:noFill/>
                <a:miter lim="800000"/>
                <a:headEnd/>
                <a:tailEnd/>
              </a:ln>
            </p:spPr>
          </p:pic>
        </p:grpSp>
        <p:pic>
          <p:nvPicPr>
            <p:cNvPr id="15" name="Picture 11" descr="C:\Users\hmazeedi\Desktop\New folder\2899879114.jpg"/>
            <p:cNvPicPr>
              <a:picLocks noChangeAspect="1" noChangeArrowheads="1"/>
            </p:cNvPicPr>
            <p:nvPr/>
          </p:nvPicPr>
          <p:blipFill>
            <a:blip r:embed="rId6"/>
            <a:srcRect/>
            <a:stretch>
              <a:fillRect/>
            </a:stretch>
          </p:blipFill>
          <p:spPr bwMode="auto">
            <a:xfrm>
              <a:off x="6096000" y="3657600"/>
              <a:ext cx="3200400" cy="3200400"/>
            </a:xfrm>
            <a:prstGeom prst="rect">
              <a:avLst/>
            </a:prstGeom>
            <a:noFill/>
            <a:ln w="9525">
              <a:noFill/>
              <a:miter lim="800000"/>
              <a:headEnd/>
              <a:tailEnd/>
            </a:ln>
          </p:spPr>
        </p:pic>
        <p:grpSp>
          <p:nvGrpSpPr>
            <p:cNvPr id="16" name="Group 46"/>
            <p:cNvGrpSpPr>
              <a:grpSpLocks/>
            </p:cNvGrpSpPr>
            <p:nvPr/>
          </p:nvGrpSpPr>
          <p:grpSpPr bwMode="auto">
            <a:xfrm>
              <a:off x="152400" y="4257108"/>
              <a:ext cx="3124200" cy="2547938"/>
              <a:chOff x="0" y="4257108"/>
              <a:chExt cx="3124200" cy="2547938"/>
            </a:xfrm>
          </p:grpSpPr>
          <p:pic>
            <p:nvPicPr>
              <p:cNvPr id="20" name="Picture 2"/>
              <p:cNvPicPr>
                <a:picLocks noChangeAspect="1" noChangeArrowheads="1"/>
              </p:cNvPicPr>
              <p:nvPr/>
            </p:nvPicPr>
            <p:blipFill>
              <a:blip r:embed="rId7"/>
              <a:srcRect/>
              <a:stretch>
                <a:fillRect/>
              </a:stretch>
            </p:blipFill>
            <p:spPr bwMode="auto">
              <a:xfrm>
                <a:off x="0" y="4257108"/>
                <a:ext cx="1403474" cy="2547938"/>
              </a:xfrm>
              <a:prstGeom prst="rect">
                <a:avLst/>
              </a:prstGeom>
              <a:noFill/>
              <a:ln w="9525">
                <a:noFill/>
                <a:miter lim="800000"/>
                <a:headEnd/>
                <a:tailEnd/>
              </a:ln>
            </p:spPr>
          </p:pic>
          <p:sp>
            <p:nvSpPr>
              <p:cNvPr id="21" name="Rectangle 48"/>
              <p:cNvSpPr>
                <a:spLocks noChangeArrowheads="1"/>
              </p:cNvSpPr>
              <p:nvPr/>
            </p:nvSpPr>
            <p:spPr bwMode="auto">
              <a:xfrm>
                <a:off x="1371600" y="4971871"/>
                <a:ext cx="1752600"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p>
                <a:pPr algn="ctr">
                  <a:defRPr/>
                </a:pPr>
                <a:r>
                  <a:rPr lang="en-US" dirty="0"/>
                  <a:t>World's first 'halal whisky' made without alcohol</a:t>
                </a:r>
              </a:p>
            </p:txBody>
          </p:sp>
        </p:grpSp>
        <p:sp>
          <p:nvSpPr>
            <p:cNvPr id="17" name="Title 1"/>
            <p:cNvSpPr txBox="1">
              <a:spLocks/>
            </p:cNvSpPr>
            <p:nvPr/>
          </p:nvSpPr>
          <p:spPr bwMode="auto">
            <a:xfrm>
              <a:off x="3352800" y="3810000"/>
              <a:ext cx="2200275" cy="2995046"/>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tIns="18288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rtl="1" eaLnBrk="1" hangingPunct="1">
                <a:lnSpc>
                  <a:spcPct val="150000"/>
                </a:lnSpc>
                <a:defRPr/>
              </a:pPr>
              <a:r>
                <a:rPr lang="en-US" sz="2000" dirty="0">
                  <a:solidFill>
                    <a:schemeClr val="bg1"/>
                  </a:solidFill>
                  <a:latin typeface="Calibri" pitchFamily="34" charset="0"/>
                  <a:cs typeface="Calibri" pitchFamily="34" charset="0"/>
                </a:rPr>
                <a:t>Wines and whiskey and beer without alcohol under the name Halal or Non-alcoholic</a:t>
              </a:r>
              <a:endParaRPr lang="en-US" sz="2000" dirty="0" smtClean="0">
                <a:solidFill>
                  <a:schemeClr val="bg1"/>
                </a:solidFill>
                <a:latin typeface="Calibri" pitchFamily="34" charset="0"/>
                <a:cs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0" y="-1"/>
            <a:ext cx="9144000" cy="1548000"/>
          </a:xfrm>
          <a:prstGeom prst="rect">
            <a:avLst/>
          </a:prstGeom>
          <a:ln/>
          <a:extLst/>
        </p:spPr>
        <p:style>
          <a:lnRef idx="1">
            <a:schemeClr val="accent1"/>
          </a:lnRef>
          <a:fillRef idx="3">
            <a:schemeClr val="accent1"/>
          </a:fillRef>
          <a:effectRef idx="2">
            <a:schemeClr val="accent1"/>
          </a:effectRef>
          <a:fontRef idx="minor">
            <a:schemeClr val="lt1"/>
          </a:fontRef>
        </p:style>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fontAlgn="t">
              <a:lnSpc>
                <a:spcPct val="150000"/>
              </a:lnSpc>
              <a:defRPr/>
            </a:pPr>
            <a:r>
              <a:rPr lang="en-US" sz="2800" dirty="0">
                <a:solidFill>
                  <a:schemeClr val="bg1"/>
                </a:solidFill>
                <a:latin typeface="Calibri" pitchFamily="34" charset="0"/>
                <a:ea typeface="Verdana" pitchFamily="34" charset="0"/>
                <a:cs typeface="Calibri" pitchFamily="34" charset="0"/>
              </a:rPr>
              <a:t>Alcohol is used in the production of food and non-food components such as:</a:t>
            </a:r>
            <a:endParaRPr lang="en-US" sz="2800" dirty="0" smtClean="0">
              <a:solidFill>
                <a:schemeClr val="bg1"/>
              </a:solidFill>
              <a:latin typeface="Calibri" pitchFamily="34" charset="0"/>
              <a:ea typeface="Verdana" pitchFamily="34" charset="0"/>
              <a:cs typeface="Calibri" pitchFamily="34" charset="0"/>
            </a:endParaRPr>
          </a:p>
        </p:txBody>
      </p:sp>
      <p:pic>
        <p:nvPicPr>
          <p:cNvPr id="16" name="Picture 2"/>
          <p:cNvPicPr>
            <a:picLocks noChangeAspect="1" noChangeArrowheads="1"/>
          </p:cNvPicPr>
          <p:nvPr/>
        </p:nvPicPr>
        <p:blipFill>
          <a:blip r:embed="rId2"/>
          <a:srcRect/>
          <a:stretch>
            <a:fillRect/>
          </a:stretch>
        </p:blipFill>
        <p:spPr bwMode="auto">
          <a:xfrm>
            <a:off x="3505200" y="5421313"/>
            <a:ext cx="1447800" cy="1360487"/>
          </a:xfrm>
          <a:prstGeom prst="rect">
            <a:avLst/>
          </a:prstGeom>
          <a:noFill/>
          <a:ln w="9525">
            <a:noFill/>
            <a:miter lim="800000"/>
            <a:headEnd/>
            <a:tailEnd/>
          </a:ln>
        </p:spPr>
      </p:pic>
      <p:pic>
        <p:nvPicPr>
          <p:cNvPr id="18" name="Picture 2"/>
          <p:cNvPicPr>
            <a:picLocks noChangeAspect="1" noChangeArrowheads="1"/>
          </p:cNvPicPr>
          <p:nvPr/>
        </p:nvPicPr>
        <p:blipFill>
          <a:blip r:embed="rId3"/>
          <a:srcRect/>
          <a:stretch>
            <a:fillRect/>
          </a:stretch>
        </p:blipFill>
        <p:spPr bwMode="auto">
          <a:xfrm>
            <a:off x="5588000" y="4038600"/>
            <a:ext cx="3556000" cy="2743200"/>
          </a:xfrm>
          <a:prstGeom prst="rect">
            <a:avLst/>
          </a:prstGeom>
          <a:noFill/>
          <a:ln w="9525">
            <a:noFill/>
            <a:miter lim="800000"/>
            <a:headEnd/>
            <a:tailEnd/>
          </a:ln>
        </p:spPr>
      </p:pic>
      <p:sp>
        <p:nvSpPr>
          <p:cNvPr id="19" name="Text Box 2"/>
          <p:cNvSpPr txBox="1">
            <a:spLocks noChangeArrowheads="1"/>
          </p:cNvSpPr>
          <p:nvPr/>
        </p:nvSpPr>
        <p:spPr bwMode="auto">
          <a:xfrm>
            <a:off x="76200" y="1489152"/>
            <a:ext cx="8915400" cy="399724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lvl1pPr marL="514350" indent="-514350"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just" eaLnBrk="1" hangingPunct="1">
              <a:lnSpc>
                <a:spcPct val="200000"/>
              </a:lnSpc>
              <a:spcBef>
                <a:spcPts val="600"/>
              </a:spcBef>
              <a:buClr>
                <a:srgbClr val="FF0000"/>
              </a:buClr>
              <a:buSzPct val="60000"/>
              <a:buFont typeface="Calibri" pitchFamily="34" charset="0"/>
              <a:buAutoNum type="arabicPeriod"/>
              <a:defRPr/>
            </a:pPr>
            <a:r>
              <a:rPr lang="en-US" sz="2500" b="0" dirty="0">
                <a:solidFill>
                  <a:srgbClr val="FF0000"/>
                </a:solidFill>
                <a:latin typeface="Simplified Arabic" pitchFamily="18" charset="-78"/>
                <a:cs typeface="Simplified Arabic" pitchFamily="18" charset="-78"/>
              </a:rPr>
              <a:t>Vanilla </a:t>
            </a:r>
            <a:r>
              <a:rPr lang="en-US" sz="2500" b="0" dirty="0" smtClean="0">
                <a:solidFill>
                  <a:srgbClr val="FF0000"/>
                </a:solidFill>
                <a:latin typeface="Simplified Arabic" pitchFamily="18" charset="-78"/>
                <a:cs typeface="Simplified Arabic" pitchFamily="18" charset="-78"/>
              </a:rPr>
              <a:t>is </a:t>
            </a:r>
            <a:r>
              <a:rPr lang="en-US" sz="2500" b="0" dirty="0">
                <a:solidFill>
                  <a:srgbClr val="FF0000"/>
                </a:solidFill>
                <a:latin typeface="Simplified Arabic" pitchFamily="18" charset="-78"/>
                <a:cs typeface="Simplified Arabic" pitchFamily="18" charset="-78"/>
              </a:rPr>
              <a:t>extracted from vanilla beans by alcohol (in the West, vanilla used in food products such as ice cream </a:t>
            </a:r>
            <a:r>
              <a:rPr lang="en-US" sz="2500" b="0" dirty="0" smtClean="0">
                <a:solidFill>
                  <a:srgbClr val="FF0000"/>
                </a:solidFill>
                <a:latin typeface="Simplified Arabic" pitchFamily="18" charset="-78"/>
                <a:cs typeface="Simplified Arabic" pitchFamily="18" charset="-78"/>
              </a:rPr>
              <a:t>mix contains </a:t>
            </a:r>
            <a:r>
              <a:rPr lang="en-US" sz="2500" b="0" dirty="0">
                <a:solidFill>
                  <a:srgbClr val="FF0000"/>
                </a:solidFill>
                <a:latin typeface="Simplified Arabic" pitchFamily="18" charset="-78"/>
                <a:cs typeface="Simplified Arabic" pitchFamily="18" charset="-78"/>
              </a:rPr>
              <a:t>35 to 50% alcohol).</a:t>
            </a:r>
          </a:p>
          <a:p>
            <a:pPr algn="just" eaLnBrk="1" hangingPunct="1">
              <a:lnSpc>
                <a:spcPct val="200000"/>
              </a:lnSpc>
              <a:spcBef>
                <a:spcPts val="600"/>
              </a:spcBef>
              <a:buClr>
                <a:srgbClr val="FF0000"/>
              </a:buClr>
              <a:buSzPct val="60000"/>
              <a:buFont typeface="Calibri" pitchFamily="34" charset="0"/>
              <a:buAutoNum type="arabicPeriod"/>
              <a:defRPr/>
            </a:pPr>
            <a:r>
              <a:rPr lang="en-US" sz="2500" b="0" dirty="0">
                <a:solidFill>
                  <a:srgbClr val="FF0000"/>
                </a:solidFill>
                <a:latin typeface="Simplified Arabic" pitchFamily="18" charset="-78"/>
                <a:cs typeface="Simplified Arabic" pitchFamily="18" charset="-78"/>
              </a:rPr>
              <a:t>Food flavors.</a:t>
            </a:r>
          </a:p>
          <a:p>
            <a:pPr algn="just" eaLnBrk="1" hangingPunct="1">
              <a:lnSpc>
                <a:spcPct val="200000"/>
              </a:lnSpc>
              <a:spcBef>
                <a:spcPts val="600"/>
              </a:spcBef>
              <a:buClr>
                <a:srgbClr val="FF0000"/>
              </a:buClr>
              <a:buSzPct val="60000"/>
              <a:buFont typeface="Calibri" pitchFamily="34" charset="0"/>
              <a:buAutoNum type="arabicPeriod"/>
              <a:defRPr/>
            </a:pPr>
            <a:r>
              <a:rPr lang="en-US" sz="2500" b="0" dirty="0">
                <a:solidFill>
                  <a:srgbClr val="FF0000"/>
                </a:solidFill>
                <a:latin typeface="Simplified Arabic" pitchFamily="18" charset="-78"/>
                <a:cs typeface="Simplified Arabic" pitchFamily="18" charset="-78"/>
              </a:rPr>
              <a:t>Food colors</a:t>
            </a:r>
            <a:endParaRPr lang="ar-KW" sz="2600" b="0" dirty="0" smtClean="0">
              <a:solidFill>
                <a:srgbClr val="FF0000"/>
              </a:solidFill>
              <a:latin typeface="Simplified Arabic" pitchFamily="18" charset="-78"/>
              <a:cs typeface="Simplified Arabic" pitchFamily="18" charset="-78"/>
            </a:endParaRPr>
          </a:p>
        </p:txBody>
      </p:sp>
      <p:sp>
        <p:nvSpPr>
          <p:cNvPr id="23" name="Rectangle 22"/>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5"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p:cNvGrpSpPr>
            <a:grpSpLocks/>
          </p:cNvGrpSpPr>
          <p:nvPr/>
        </p:nvGrpSpPr>
        <p:grpSpPr bwMode="auto">
          <a:xfrm>
            <a:off x="152400" y="152400"/>
            <a:ext cx="5257800" cy="1743075"/>
            <a:chOff x="326572" y="6629400"/>
            <a:chExt cx="5257800" cy="1744208"/>
          </a:xfrm>
        </p:grpSpPr>
        <p:pic>
          <p:nvPicPr>
            <p:cNvPr id="11" name="Picture 10"/>
            <p:cNvPicPr>
              <a:picLocks noChangeAspect="1" noChangeArrowheads="1"/>
            </p:cNvPicPr>
            <p:nvPr/>
          </p:nvPicPr>
          <p:blipFill>
            <a:blip r:embed="rId2"/>
            <a:srcRect/>
            <a:stretch>
              <a:fillRect/>
            </a:stretch>
          </p:blipFill>
          <p:spPr bwMode="auto">
            <a:xfrm>
              <a:off x="326572" y="6629400"/>
              <a:ext cx="2666999" cy="1744208"/>
            </a:xfrm>
            <a:prstGeom prst="rect">
              <a:avLst/>
            </a:prstGeom>
            <a:noFill/>
            <a:ln w="9525">
              <a:noFill/>
              <a:miter lim="800000"/>
              <a:headEnd/>
              <a:tailEnd/>
            </a:ln>
          </p:spPr>
        </p:pic>
        <p:sp>
          <p:nvSpPr>
            <p:cNvPr id="12" name="Title 1"/>
            <p:cNvSpPr txBox="1">
              <a:spLocks/>
            </p:cNvSpPr>
            <p:nvPr/>
          </p:nvSpPr>
          <p:spPr bwMode="auto">
            <a:xfrm>
              <a:off x="3090554" y="6629400"/>
              <a:ext cx="2493818" cy="1744208"/>
            </a:xfrm>
            <a:prstGeom prst="rect">
              <a:avLst/>
            </a:prstGeom>
            <a:solidFill>
              <a:schemeClr val="tx1"/>
            </a:solidFill>
            <a:ln w="9525">
              <a:noFill/>
              <a:miter lim="800000"/>
              <a:headEnd/>
              <a:tailEnd/>
            </a:ln>
          </p:spPr>
          <p:txBody>
            <a:bodyPr tIns="182880"/>
            <a:lstStyle/>
            <a:p>
              <a:pPr algn="ctr" rtl="1"/>
              <a:endParaRPr lang="ar-KW" sz="3200">
                <a:solidFill>
                  <a:schemeClr val="bg1"/>
                </a:solidFill>
                <a:latin typeface="Calibri" pitchFamily="34" charset="0"/>
                <a:ea typeface="MS PGothic" pitchFamily="34" charset="-128"/>
                <a:cs typeface="Simplified Arabic" pitchFamily="18" charset="-78"/>
              </a:endParaRPr>
            </a:p>
            <a:p>
              <a:pPr algn="ctr" rtl="1"/>
              <a:r>
                <a:rPr lang="en-US" sz="3200">
                  <a:solidFill>
                    <a:schemeClr val="bg1"/>
                  </a:solidFill>
                  <a:latin typeface="Calibri" pitchFamily="34" charset="0"/>
                  <a:ea typeface="MS PGothic" pitchFamily="34" charset="-128"/>
                  <a:cs typeface="Calibri" pitchFamily="34" charset="0"/>
                </a:rPr>
                <a:t>Restaurants</a:t>
              </a:r>
            </a:p>
          </p:txBody>
        </p:sp>
      </p:grpSp>
      <p:pic>
        <p:nvPicPr>
          <p:cNvPr id="13" name="Picture 3" descr="C:\Users\hmazeedi\Desktop\New folder\2898790489.jpg"/>
          <p:cNvPicPr>
            <a:picLocks noChangeAspect="1" noChangeArrowheads="1"/>
          </p:cNvPicPr>
          <p:nvPr/>
        </p:nvPicPr>
        <p:blipFill>
          <a:blip r:embed="rId3"/>
          <a:srcRect/>
          <a:stretch>
            <a:fillRect/>
          </a:stretch>
        </p:blipFill>
        <p:spPr bwMode="auto">
          <a:xfrm>
            <a:off x="685800" y="2057400"/>
            <a:ext cx="3967163" cy="2733675"/>
          </a:xfrm>
          <a:prstGeom prst="rect">
            <a:avLst/>
          </a:prstGeom>
          <a:noFill/>
          <a:ln w="9525">
            <a:noFill/>
            <a:miter lim="800000"/>
            <a:headEnd/>
            <a:tailEnd/>
          </a:ln>
        </p:spPr>
      </p:pic>
      <p:pic>
        <p:nvPicPr>
          <p:cNvPr id="15" name="Picture 5"/>
          <p:cNvPicPr>
            <a:picLocks noChangeAspect="1" noChangeArrowheads="1"/>
          </p:cNvPicPr>
          <p:nvPr/>
        </p:nvPicPr>
        <p:blipFill>
          <a:blip r:embed="rId4"/>
          <a:srcRect/>
          <a:stretch>
            <a:fillRect/>
          </a:stretch>
        </p:blipFill>
        <p:spPr bwMode="auto">
          <a:xfrm>
            <a:off x="6262688" y="0"/>
            <a:ext cx="2881312" cy="3810000"/>
          </a:xfrm>
          <a:prstGeom prst="rect">
            <a:avLst/>
          </a:prstGeom>
          <a:noFill/>
          <a:ln w="9525">
            <a:noFill/>
            <a:miter lim="800000"/>
            <a:headEnd/>
            <a:tailEnd/>
          </a:ln>
        </p:spPr>
      </p:pic>
      <p:pic>
        <p:nvPicPr>
          <p:cNvPr id="17" name="Picture 6"/>
          <p:cNvPicPr>
            <a:picLocks noChangeAspect="1" noChangeArrowheads="1"/>
          </p:cNvPicPr>
          <p:nvPr/>
        </p:nvPicPr>
        <p:blipFill>
          <a:blip r:embed="rId5"/>
          <a:srcRect/>
          <a:stretch>
            <a:fillRect/>
          </a:stretch>
        </p:blipFill>
        <p:spPr bwMode="auto">
          <a:xfrm>
            <a:off x="6248400" y="3806825"/>
            <a:ext cx="2895600" cy="3051175"/>
          </a:xfrm>
          <a:prstGeom prst="rect">
            <a:avLst/>
          </a:prstGeom>
          <a:noFill/>
          <a:ln w="9525">
            <a:noFill/>
            <a:miter lim="800000"/>
            <a:headEnd/>
            <a:tailEnd/>
          </a:ln>
        </p:spPr>
      </p:pic>
      <p:pic>
        <p:nvPicPr>
          <p:cNvPr id="20" name="Picture 7"/>
          <p:cNvPicPr>
            <a:picLocks noChangeAspect="1" noChangeArrowheads="1"/>
          </p:cNvPicPr>
          <p:nvPr/>
        </p:nvPicPr>
        <p:blipFill>
          <a:blip r:embed="rId6"/>
          <a:srcRect/>
          <a:stretch>
            <a:fillRect/>
          </a:stretch>
        </p:blipFill>
        <p:spPr bwMode="auto">
          <a:xfrm>
            <a:off x="4791075" y="2776538"/>
            <a:ext cx="1238250" cy="981075"/>
          </a:xfrm>
          <a:prstGeom prst="rect">
            <a:avLst/>
          </a:prstGeom>
          <a:noFill/>
          <a:ln w="9525">
            <a:noFill/>
            <a:miter lim="800000"/>
            <a:headEnd/>
            <a:tailEnd/>
          </a:ln>
        </p:spPr>
      </p:pic>
      <p:pic>
        <p:nvPicPr>
          <p:cNvPr id="21" name="Picture 8"/>
          <p:cNvPicPr>
            <a:picLocks noChangeAspect="1" noChangeArrowheads="1"/>
          </p:cNvPicPr>
          <p:nvPr/>
        </p:nvPicPr>
        <p:blipFill>
          <a:blip r:embed="rId7"/>
          <a:srcRect/>
          <a:stretch>
            <a:fillRect/>
          </a:stretch>
        </p:blipFill>
        <p:spPr bwMode="auto">
          <a:xfrm>
            <a:off x="0" y="4926013"/>
            <a:ext cx="3028950" cy="2008187"/>
          </a:xfrm>
          <a:prstGeom prst="rect">
            <a:avLst/>
          </a:prstGeom>
          <a:noFill/>
          <a:ln w="9525">
            <a:noFill/>
            <a:miter lim="800000"/>
            <a:headEnd/>
            <a:tailEnd/>
          </a:ln>
        </p:spPr>
      </p:pic>
      <p:pic>
        <p:nvPicPr>
          <p:cNvPr id="22" name="Picture 9"/>
          <p:cNvPicPr>
            <a:picLocks noChangeAspect="1" noChangeArrowheads="1"/>
          </p:cNvPicPr>
          <p:nvPr/>
        </p:nvPicPr>
        <p:blipFill>
          <a:blip r:embed="rId8"/>
          <a:srcRect/>
          <a:stretch>
            <a:fillRect/>
          </a:stretch>
        </p:blipFill>
        <p:spPr bwMode="auto">
          <a:xfrm>
            <a:off x="3336925" y="4802188"/>
            <a:ext cx="2759075" cy="2055812"/>
          </a:xfrm>
          <a:prstGeom prst="rect">
            <a:avLst/>
          </a:prstGeom>
          <a:noFill/>
          <a:ln w="9525">
            <a:noFill/>
            <a:miter lim="800000"/>
            <a:headEnd/>
            <a:tailEnd/>
          </a:ln>
        </p:spPr>
      </p:pic>
      <p:sp>
        <p:nvSpPr>
          <p:cNvPr id="27" name="Rectangle 26"/>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29"/>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bwMode="auto">
          <a:xfrm>
            <a:off x="85756" y="-24"/>
            <a:ext cx="8915400" cy="2446337"/>
          </a:xfrm>
          <a:prstGeom prst="rect">
            <a:avLst/>
          </a:prstGeom>
          <a:noFill/>
          <a:ln w="9525">
            <a:noFill/>
            <a:miter lim="800000"/>
            <a:headEnd/>
            <a:tailEnd/>
          </a:ln>
        </p:spPr>
        <p:txBody>
          <a:bodyPr tIns="182880"/>
          <a:lstStyle/>
          <a:p>
            <a:pPr algn="ctr"/>
            <a:r>
              <a:rPr lang="en-US" sz="2400">
                <a:latin typeface="Calibri" pitchFamily="34" charset="0"/>
                <a:ea typeface="MS PGothic" pitchFamily="34" charset="-128"/>
                <a:cs typeface="Calibri" pitchFamily="34" charset="0"/>
              </a:rPr>
              <a:t>Most meat dishes and supported raw materials that are used in restaurants are imported</a:t>
            </a:r>
          </a:p>
          <a:p>
            <a:pPr algn="ctr"/>
            <a:r>
              <a:rPr lang="en-US" sz="2400">
                <a:latin typeface="Calibri" pitchFamily="34" charset="0"/>
                <a:ea typeface="MS PGothic" pitchFamily="34" charset="-128"/>
                <a:cs typeface="Calibri" pitchFamily="34" charset="0"/>
              </a:rPr>
              <a:t>But</a:t>
            </a:r>
          </a:p>
          <a:p>
            <a:pPr algn="ctr"/>
            <a:r>
              <a:rPr lang="en-US" sz="2400">
                <a:latin typeface="Calibri" pitchFamily="34" charset="0"/>
                <a:ea typeface="MS PGothic" pitchFamily="34" charset="-128"/>
                <a:cs typeface="Calibri" pitchFamily="34" charset="0"/>
              </a:rPr>
              <a:t>How the birds and animals from which these meat came from were slaughtered and how other raw materials were produced?</a:t>
            </a:r>
          </a:p>
        </p:txBody>
      </p:sp>
      <p:grpSp>
        <p:nvGrpSpPr>
          <p:cNvPr id="18" name="Group 17"/>
          <p:cNvGrpSpPr>
            <a:grpSpLocks/>
          </p:cNvGrpSpPr>
          <p:nvPr/>
        </p:nvGrpSpPr>
        <p:grpSpPr bwMode="auto">
          <a:xfrm>
            <a:off x="238156" y="5646713"/>
            <a:ext cx="2514600" cy="523875"/>
            <a:chOff x="76200" y="5943600"/>
            <a:chExt cx="2514600" cy="523220"/>
          </a:xfrm>
        </p:grpSpPr>
        <p:sp>
          <p:nvSpPr>
            <p:cNvPr id="19" name="Rectangle 10"/>
            <p:cNvSpPr>
              <a:spLocks noChangeArrowheads="1"/>
            </p:cNvSpPr>
            <p:nvPr/>
          </p:nvSpPr>
          <p:spPr bwMode="auto">
            <a:xfrm>
              <a:off x="762000" y="5943600"/>
              <a:ext cx="1828800" cy="523220"/>
            </a:xfrm>
            <a:prstGeom prst="rect">
              <a:avLst/>
            </a:prstGeom>
            <a:solidFill>
              <a:srgbClr val="0070C0"/>
            </a:solidFill>
            <a:ln w="28575">
              <a:noFill/>
              <a:miter lim="800000"/>
              <a:headEnd/>
              <a:tailEnd/>
            </a:ln>
          </p:spPr>
          <p:txBody>
            <a:bodyPr>
              <a:spAutoFit/>
            </a:bodyPr>
            <a:lstStyle/>
            <a:p>
              <a:pPr algn="ctr"/>
              <a:r>
                <a:rPr lang="en-US" sz="2800">
                  <a:solidFill>
                    <a:schemeClr val="bg1"/>
                  </a:solidFill>
                  <a:latin typeface="Calibri" pitchFamily="34" charset="0"/>
                </a:rPr>
                <a:t>Examples</a:t>
              </a:r>
            </a:p>
          </p:txBody>
        </p:sp>
        <p:cxnSp>
          <p:nvCxnSpPr>
            <p:cNvPr id="23" name="Curved Connector 22"/>
            <p:cNvCxnSpPr/>
            <p:nvPr/>
          </p:nvCxnSpPr>
          <p:spPr>
            <a:xfrm rot="10800000">
              <a:off x="76200" y="6171914"/>
              <a:ext cx="609600" cy="152209"/>
            </a:xfrm>
            <a:prstGeom prst="curvedConnector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a:grpSpLocks/>
          </p:cNvGrpSpPr>
          <p:nvPr/>
        </p:nvGrpSpPr>
        <p:grpSpPr bwMode="auto">
          <a:xfrm>
            <a:off x="314356" y="2293913"/>
            <a:ext cx="8305800" cy="4084638"/>
            <a:chOff x="152400" y="2590800"/>
            <a:chExt cx="8305800" cy="4084782"/>
          </a:xfrm>
        </p:grpSpPr>
        <p:pic>
          <p:nvPicPr>
            <p:cNvPr id="25" name="Picture 2"/>
            <p:cNvPicPr>
              <a:picLocks noChangeAspect="1" noChangeArrowheads="1"/>
            </p:cNvPicPr>
            <p:nvPr/>
          </p:nvPicPr>
          <p:blipFill>
            <a:blip r:embed="rId2"/>
            <a:srcRect/>
            <a:stretch>
              <a:fillRect/>
            </a:stretch>
          </p:blipFill>
          <p:spPr bwMode="auto">
            <a:xfrm>
              <a:off x="152400" y="2895599"/>
              <a:ext cx="2743200" cy="2895601"/>
            </a:xfrm>
            <a:prstGeom prst="rect">
              <a:avLst/>
            </a:prstGeom>
            <a:noFill/>
            <a:ln w="9525">
              <a:noFill/>
              <a:miter lim="800000"/>
              <a:headEnd/>
              <a:tailEnd/>
            </a:ln>
          </p:spPr>
        </p:pic>
        <p:pic>
          <p:nvPicPr>
            <p:cNvPr id="26" name="Picture 6"/>
            <p:cNvPicPr>
              <a:picLocks noChangeAspect="1" noChangeArrowheads="1"/>
            </p:cNvPicPr>
            <p:nvPr/>
          </p:nvPicPr>
          <p:blipFill>
            <a:blip r:embed="rId3"/>
            <a:srcRect/>
            <a:stretch>
              <a:fillRect/>
            </a:stretch>
          </p:blipFill>
          <p:spPr bwMode="auto">
            <a:xfrm>
              <a:off x="5105400" y="5486400"/>
              <a:ext cx="1962150" cy="1189182"/>
            </a:xfrm>
            <a:prstGeom prst="rect">
              <a:avLst/>
            </a:prstGeom>
            <a:noFill/>
            <a:ln w="9525">
              <a:noFill/>
              <a:miter lim="800000"/>
              <a:headEnd/>
              <a:tailEnd/>
            </a:ln>
          </p:spPr>
        </p:pic>
        <p:sp>
          <p:nvSpPr>
            <p:cNvPr id="31" name="Rectangle 13"/>
            <p:cNvSpPr>
              <a:spLocks noChangeArrowheads="1"/>
            </p:cNvSpPr>
            <p:nvPr/>
          </p:nvSpPr>
          <p:spPr bwMode="auto">
            <a:xfrm>
              <a:off x="2667000" y="2590800"/>
              <a:ext cx="5791200" cy="3929217"/>
            </a:xfrm>
            <a:prstGeom prst="rect">
              <a:avLst/>
            </a:prstGeom>
            <a:noFill/>
            <a:ln w="76200">
              <a:noFill/>
              <a:miter lim="800000"/>
              <a:headEnd/>
              <a:tailEnd/>
            </a:ln>
          </p:spPr>
          <p:txBody>
            <a:bodyPr>
              <a:spAutoFit/>
            </a:bodyPr>
            <a:lstStyle/>
            <a:p>
              <a:pPr marL="342900" indent="-342900" algn="just">
                <a:lnSpc>
                  <a:spcPct val="250000"/>
                </a:lnSpc>
                <a:spcBef>
                  <a:spcPts val="600"/>
                </a:spcBef>
              </a:pPr>
              <a:r>
                <a:rPr lang="en-US" sz="2600">
                  <a:latin typeface="Calibri" pitchFamily="34" charset="0"/>
                </a:rPr>
                <a:t>In addition, the country of origin for raw materials in locally produced products are not known: these products must be avoided.</a:t>
              </a:r>
              <a:endParaRPr lang="ar-KW" sz="2600" b="0">
                <a:latin typeface="Calibri" pitchFamily="34" charset="0"/>
                <a:cs typeface="Times New Roman" pitchFamily="18" charset="0"/>
              </a:endParaRPr>
            </a:p>
          </p:txBody>
        </p:sp>
      </p:grpSp>
      <p:sp>
        <p:nvSpPr>
          <p:cNvPr id="32" name="Rectangle 31"/>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8"/>
          <p:cNvGrpSpPr>
            <a:grpSpLocks/>
          </p:cNvGrpSpPr>
          <p:nvPr/>
        </p:nvGrpSpPr>
        <p:grpSpPr bwMode="auto">
          <a:xfrm>
            <a:off x="152400" y="928670"/>
            <a:ext cx="8839200" cy="2525712"/>
            <a:chOff x="152400" y="1208417"/>
            <a:chExt cx="8839200" cy="2525383"/>
          </a:xfrm>
        </p:grpSpPr>
        <p:sp>
          <p:nvSpPr>
            <p:cNvPr id="15" name="Rectangle 4"/>
            <p:cNvSpPr>
              <a:spLocks noChangeArrowheads="1"/>
            </p:cNvSpPr>
            <p:nvPr/>
          </p:nvSpPr>
          <p:spPr bwMode="auto">
            <a:xfrm>
              <a:off x="152400" y="1208417"/>
              <a:ext cx="8839200" cy="2107994"/>
            </a:xfrm>
            <a:prstGeom prst="rect">
              <a:avLst/>
            </a:prstGeom>
            <a:noFill/>
            <a:ln w="76200">
              <a:noFill/>
              <a:miter lim="800000"/>
              <a:headEnd/>
              <a:tailEnd/>
            </a:ln>
          </p:spPr>
          <p:txBody>
            <a:bodyPr>
              <a:spAutoFit/>
            </a:bodyPr>
            <a:lstStyle/>
            <a:p>
              <a:pPr marL="342900" indent="-342900" algn="just">
                <a:lnSpc>
                  <a:spcPct val="150000"/>
                </a:lnSpc>
                <a:spcBef>
                  <a:spcPts val="600"/>
                </a:spcBef>
                <a:buFont typeface="Arial" charset="0"/>
                <a:buChar char="•"/>
              </a:pPr>
              <a:r>
                <a:rPr lang="en-US" sz="2800" b="0">
                  <a:latin typeface="Calibri" pitchFamily="34" charset="0"/>
                </a:rPr>
                <a:t>We buy English tea! But does Britain grows tea?  Answer: No</a:t>
              </a:r>
            </a:p>
            <a:p>
              <a:pPr marL="342900" indent="-342900" algn="just">
                <a:lnSpc>
                  <a:spcPct val="150000"/>
                </a:lnSpc>
                <a:spcBef>
                  <a:spcPts val="600"/>
                </a:spcBef>
              </a:pPr>
              <a:endParaRPr lang="en-US" sz="2800" b="0">
                <a:latin typeface="Calibri" pitchFamily="34" charset="0"/>
              </a:endParaRPr>
            </a:p>
          </p:txBody>
        </p:sp>
        <p:pic>
          <p:nvPicPr>
            <p:cNvPr id="17" name="Picture 5"/>
            <p:cNvPicPr>
              <a:picLocks noChangeAspect="1" noChangeArrowheads="1"/>
            </p:cNvPicPr>
            <p:nvPr/>
          </p:nvPicPr>
          <p:blipFill>
            <a:blip r:embed="rId2"/>
            <a:srcRect/>
            <a:stretch>
              <a:fillRect/>
            </a:stretch>
          </p:blipFill>
          <p:spPr bwMode="auto">
            <a:xfrm>
              <a:off x="2667000" y="1981200"/>
              <a:ext cx="1752600" cy="1752600"/>
            </a:xfrm>
            <a:prstGeom prst="rect">
              <a:avLst/>
            </a:prstGeom>
            <a:noFill/>
            <a:ln w="9525">
              <a:noFill/>
              <a:miter lim="800000"/>
              <a:headEnd/>
              <a:tailEnd/>
            </a:ln>
          </p:spPr>
        </p:pic>
      </p:grpSp>
      <p:grpSp>
        <p:nvGrpSpPr>
          <p:cNvPr id="18" name="Group 17"/>
          <p:cNvGrpSpPr>
            <a:grpSpLocks/>
          </p:cNvGrpSpPr>
          <p:nvPr/>
        </p:nvGrpSpPr>
        <p:grpSpPr bwMode="auto">
          <a:xfrm>
            <a:off x="571472" y="4786322"/>
            <a:ext cx="8001000" cy="1447800"/>
            <a:chOff x="762000" y="5029200"/>
            <a:chExt cx="8001000" cy="1447800"/>
          </a:xfrm>
        </p:grpSpPr>
        <p:sp>
          <p:nvSpPr>
            <p:cNvPr id="20" name="Rectangle 4"/>
            <p:cNvSpPr>
              <a:spLocks noChangeArrowheads="1"/>
            </p:cNvSpPr>
            <p:nvPr/>
          </p:nvSpPr>
          <p:spPr bwMode="auto">
            <a:xfrm>
              <a:off x="2438400" y="5257800"/>
              <a:ext cx="6324600" cy="954107"/>
            </a:xfrm>
            <a:prstGeom prst="rect">
              <a:avLst/>
            </a:prstGeom>
            <a:solidFill>
              <a:srgbClr val="00B050"/>
            </a:solidFill>
            <a:ln w="76200">
              <a:noFill/>
              <a:miter lim="800000"/>
              <a:headEnd/>
              <a:tailEnd/>
            </a:ln>
          </p:spPr>
          <p:txBody>
            <a:bodyPr>
              <a:spAutoFit/>
            </a:bodyPr>
            <a:lstStyle/>
            <a:p>
              <a:pPr algn="just"/>
              <a:r>
                <a:rPr lang="en-US" sz="2800" b="0">
                  <a:solidFill>
                    <a:schemeClr val="bg1"/>
                  </a:solidFill>
                  <a:latin typeface="Calibri" pitchFamily="34" charset="0"/>
                </a:rPr>
                <a:t>So, the country that is last packed the product put its name on the label.</a:t>
              </a:r>
              <a:endParaRPr lang="ar-KW" sz="2800">
                <a:solidFill>
                  <a:schemeClr val="bg1"/>
                </a:solidFill>
                <a:latin typeface="Calibri" pitchFamily="34" charset="0"/>
              </a:endParaRPr>
            </a:p>
          </p:txBody>
        </p:sp>
        <p:pic>
          <p:nvPicPr>
            <p:cNvPr id="21" name="Picture 8"/>
            <p:cNvPicPr>
              <a:picLocks noChangeAspect="1" noChangeArrowheads="1"/>
            </p:cNvPicPr>
            <p:nvPr/>
          </p:nvPicPr>
          <p:blipFill>
            <a:blip r:embed="rId3"/>
            <a:srcRect/>
            <a:stretch>
              <a:fillRect/>
            </a:stretch>
          </p:blipFill>
          <p:spPr bwMode="auto">
            <a:xfrm>
              <a:off x="762000" y="5029200"/>
              <a:ext cx="1447800" cy="1447800"/>
            </a:xfrm>
            <a:prstGeom prst="rect">
              <a:avLst/>
            </a:prstGeom>
            <a:noFill/>
            <a:ln w="9525">
              <a:noFill/>
              <a:miter lim="800000"/>
              <a:headEnd/>
              <a:tailEnd/>
            </a:ln>
          </p:spPr>
        </p:pic>
      </p:grpSp>
      <p:sp>
        <p:nvSpPr>
          <p:cNvPr id="22" name="Rectangle 4"/>
          <p:cNvSpPr>
            <a:spLocks noChangeArrowheads="1"/>
          </p:cNvSpPr>
          <p:nvPr/>
        </p:nvSpPr>
        <p:spPr bwMode="auto">
          <a:xfrm>
            <a:off x="152400" y="152400"/>
            <a:ext cx="8839200" cy="671513"/>
          </a:xfrm>
          <a:prstGeom prst="rect">
            <a:avLst/>
          </a:prstGeom>
          <a:solidFill>
            <a:srgbClr val="00B050"/>
          </a:solidFill>
          <a:ln w="76200">
            <a:noFill/>
            <a:miter lim="800000"/>
            <a:headEnd/>
            <a:tailEnd/>
          </a:ln>
        </p:spPr>
        <p:txBody>
          <a:bodyPr>
            <a:spAutoFit/>
          </a:bodyPr>
          <a:lstStyle/>
          <a:p>
            <a:pPr marL="342900" indent="-342900" algn="just">
              <a:lnSpc>
                <a:spcPct val="150000"/>
              </a:lnSpc>
              <a:spcBef>
                <a:spcPts val="600"/>
              </a:spcBef>
            </a:pPr>
            <a:r>
              <a:rPr lang="en-US" sz="2800">
                <a:solidFill>
                  <a:schemeClr val="bg1"/>
                </a:solidFill>
                <a:latin typeface="Calibri" pitchFamily="34" charset="0"/>
              </a:rPr>
              <a:t>Think with me: </a:t>
            </a:r>
          </a:p>
        </p:txBody>
      </p:sp>
      <p:grpSp>
        <p:nvGrpSpPr>
          <p:cNvPr id="24" name="Group 23"/>
          <p:cNvGrpSpPr>
            <a:grpSpLocks/>
          </p:cNvGrpSpPr>
          <p:nvPr/>
        </p:nvGrpSpPr>
        <p:grpSpPr bwMode="auto">
          <a:xfrm>
            <a:off x="152400" y="1905000"/>
            <a:ext cx="8839200" cy="2776538"/>
            <a:chOff x="152400" y="1905000"/>
            <a:chExt cx="8839200" cy="2776234"/>
          </a:xfrm>
        </p:grpSpPr>
        <p:pic>
          <p:nvPicPr>
            <p:cNvPr id="27" name="Picture 6"/>
            <p:cNvPicPr>
              <a:picLocks noChangeAspect="1" noChangeArrowheads="1"/>
            </p:cNvPicPr>
            <p:nvPr/>
          </p:nvPicPr>
          <p:blipFill>
            <a:blip r:embed="rId4"/>
            <a:srcRect/>
            <a:stretch>
              <a:fillRect/>
            </a:stretch>
          </p:blipFill>
          <p:spPr bwMode="auto">
            <a:xfrm>
              <a:off x="5943600" y="1905000"/>
              <a:ext cx="1905000" cy="1490663"/>
            </a:xfrm>
            <a:prstGeom prst="rect">
              <a:avLst/>
            </a:prstGeom>
            <a:noFill/>
            <a:ln w="9525">
              <a:noFill/>
              <a:miter lim="800000"/>
              <a:headEnd/>
              <a:tailEnd/>
            </a:ln>
          </p:spPr>
        </p:pic>
        <p:sp>
          <p:nvSpPr>
            <p:cNvPr id="28" name="Rectangle 4"/>
            <p:cNvSpPr>
              <a:spLocks noChangeArrowheads="1"/>
            </p:cNvSpPr>
            <p:nvPr/>
          </p:nvSpPr>
          <p:spPr bwMode="auto">
            <a:xfrm>
              <a:off x="152400" y="2583865"/>
              <a:ext cx="8839200" cy="2097369"/>
            </a:xfrm>
            <a:prstGeom prst="rect">
              <a:avLst/>
            </a:prstGeom>
            <a:noFill/>
            <a:ln w="76200">
              <a:noFill/>
              <a:miter lim="800000"/>
              <a:headEnd/>
              <a:tailEnd/>
            </a:ln>
          </p:spPr>
          <p:txBody>
            <a:bodyPr>
              <a:spAutoFit/>
            </a:bodyPr>
            <a:lstStyle/>
            <a:p>
              <a:pPr marL="342900" indent="-342900" algn="just">
                <a:lnSpc>
                  <a:spcPct val="150000"/>
                </a:lnSpc>
                <a:spcBef>
                  <a:spcPts val="600"/>
                </a:spcBef>
              </a:pPr>
              <a:endParaRPr lang="en-US" sz="2800" b="0">
                <a:latin typeface="Calibri" pitchFamily="34" charset="0"/>
              </a:endParaRPr>
            </a:p>
            <a:p>
              <a:pPr marL="342900" indent="-342900" algn="just">
                <a:lnSpc>
                  <a:spcPct val="150000"/>
                </a:lnSpc>
                <a:spcBef>
                  <a:spcPts val="600"/>
                </a:spcBef>
                <a:buFont typeface="Arial" charset="0"/>
                <a:buChar char="•"/>
              </a:pPr>
              <a:r>
                <a:rPr lang="en-US" sz="2800" b="0">
                  <a:latin typeface="Calibri" pitchFamily="34" charset="0"/>
                </a:rPr>
                <a:t>And there are commercial orange juices made in Kuwait! But does Kuwait grows oranges? Answer: No</a:t>
              </a:r>
              <a:endParaRPr lang="ar-KW" sz="2800" b="0">
                <a:latin typeface="Calibri" pitchFamily="34" charset="0"/>
                <a:cs typeface="Times New Roman" pitchFamily="18" charset="0"/>
              </a:endParaRPr>
            </a:p>
          </p:txBody>
        </p:sp>
      </p:grpSp>
      <p:sp>
        <p:nvSpPr>
          <p:cNvPr id="29" name="Rectangle 28"/>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29"/>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Rectangle 36"/>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1"/>
          <p:cNvPicPr>
            <a:picLocks noChangeAspect="1" noChangeArrowheads="1"/>
          </p:cNvPicPr>
          <p:nvPr/>
        </p:nvPicPr>
        <p:blipFill>
          <a:blip r:embed="rId2"/>
          <a:srcRect/>
          <a:stretch>
            <a:fillRect/>
          </a:stretch>
        </p:blipFill>
        <p:spPr bwMode="auto">
          <a:xfrm>
            <a:off x="5424488" y="142875"/>
            <a:ext cx="1774825" cy="1600200"/>
          </a:xfrm>
          <a:prstGeom prst="rect">
            <a:avLst/>
          </a:prstGeom>
          <a:noFill/>
          <a:ln w="9525">
            <a:noFill/>
            <a:miter lim="800000"/>
            <a:headEnd/>
            <a:tailEnd/>
          </a:ln>
        </p:spPr>
      </p:pic>
      <p:pic>
        <p:nvPicPr>
          <p:cNvPr id="18" name="Picture 12"/>
          <p:cNvPicPr>
            <a:picLocks noChangeAspect="1" noChangeArrowheads="1"/>
          </p:cNvPicPr>
          <p:nvPr/>
        </p:nvPicPr>
        <p:blipFill>
          <a:blip r:embed="rId3"/>
          <a:srcRect/>
          <a:stretch>
            <a:fillRect/>
          </a:stretch>
        </p:blipFill>
        <p:spPr bwMode="auto">
          <a:xfrm>
            <a:off x="7496175" y="142875"/>
            <a:ext cx="1265238" cy="1524000"/>
          </a:xfrm>
          <a:prstGeom prst="rect">
            <a:avLst/>
          </a:prstGeom>
          <a:noFill/>
          <a:ln w="9525">
            <a:noFill/>
            <a:miter lim="800000"/>
            <a:headEnd/>
            <a:tailEnd/>
          </a:ln>
        </p:spPr>
      </p:pic>
      <p:sp>
        <p:nvSpPr>
          <p:cNvPr id="19" name="Rectangle 7"/>
          <p:cNvSpPr>
            <a:spLocks noChangeArrowheads="1"/>
          </p:cNvSpPr>
          <p:nvPr/>
        </p:nvSpPr>
        <p:spPr bwMode="auto">
          <a:xfrm>
            <a:off x="214282" y="338121"/>
            <a:ext cx="8458200" cy="733425"/>
          </a:xfrm>
          <a:prstGeom prst="rect">
            <a:avLst/>
          </a:prstGeom>
          <a:noFill/>
          <a:ln w="9525">
            <a:noFill/>
            <a:miter lim="800000"/>
            <a:headEnd/>
            <a:tailEnd/>
          </a:ln>
        </p:spPr>
        <p:txBody>
          <a:bodyPr tIns="180000" bIns="180000">
            <a:spAutoFit/>
          </a:bodyPr>
          <a:lstStyle/>
          <a:p>
            <a:pPr algn="just"/>
            <a:r>
              <a:rPr lang="en-US" sz="2400" b="1" dirty="0">
                <a:latin typeface="Calibri" pitchFamily="34" charset="0"/>
              </a:rPr>
              <a:t>Chicken soups, or Beef/Chicken Cubes?</a:t>
            </a:r>
          </a:p>
        </p:txBody>
      </p:sp>
      <p:grpSp>
        <p:nvGrpSpPr>
          <p:cNvPr id="23" name="Group 22"/>
          <p:cNvGrpSpPr>
            <a:grpSpLocks/>
          </p:cNvGrpSpPr>
          <p:nvPr/>
        </p:nvGrpSpPr>
        <p:grpSpPr bwMode="auto">
          <a:xfrm>
            <a:off x="261938" y="1576394"/>
            <a:ext cx="8499475" cy="5138754"/>
            <a:chOff x="304800" y="1643158"/>
            <a:chExt cx="8500269" cy="5138642"/>
          </a:xfrm>
        </p:grpSpPr>
        <p:pic>
          <p:nvPicPr>
            <p:cNvPr id="24" name="Picture 7"/>
            <p:cNvPicPr>
              <a:picLocks noChangeAspect="1" noChangeArrowheads="1"/>
            </p:cNvPicPr>
            <p:nvPr/>
          </p:nvPicPr>
          <p:blipFill>
            <a:blip r:embed="rId4"/>
            <a:srcRect/>
            <a:stretch>
              <a:fillRect/>
            </a:stretch>
          </p:blipFill>
          <p:spPr bwMode="auto">
            <a:xfrm>
              <a:off x="330654" y="3581400"/>
              <a:ext cx="1479096" cy="1479096"/>
            </a:xfrm>
            <a:prstGeom prst="rect">
              <a:avLst/>
            </a:prstGeom>
            <a:noFill/>
            <a:ln w="9525">
              <a:noFill/>
              <a:miter lim="800000"/>
              <a:headEnd/>
              <a:tailEnd/>
            </a:ln>
          </p:spPr>
        </p:pic>
        <p:pic>
          <p:nvPicPr>
            <p:cNvPr id="25" name="Picture 8"/>
            <p:cNvPicPr>
              <a:picLocks noChangeAspect="1" noChangeArrowheads="1"/>
            </p:cNvPicPr>
            <p:nvPr/>
          </p:nvPicPr>
          <p:blipFill>
            <a:blip r:embed="rId5"/>
            <a:srcRect/>
            <a:stretch>
              <a:fillRect/>
            </a:stretch>
          </p:blipFill>
          <p:spPr bwMode="auto">
            <a:xfrm>
              <a:off x="3810000" y="5143500"/>
              <a:ext cx="2319338" cy="1638300"/>
            </a:xfrm>
            <a:prstGeom prst="rect">
              <a:avLst/>
            </a:prstGeom>
            <a:noFill/>
            <a:ln w="9525">
              <a:noFill/>
              <a:miter lim="800000"/>
              <a:headEnd/>
              <a:tailEnd/>
            </a:ln>
          </p:spPr>
        </p:pic>
        <p:sp>
          <p:nvSpPr>
            <p:cNvPr id="26" name="Rectangle 7"/>
            <p:cNvSpPr>
              <a:spLocks noChangeArrowheads="1"/>
            </p:cNvSpPr>
            <p:nvPr/>
          </p:nvSpPr>
          <p:spPr bwMode="auto">
            <a:xfrm>
              <a:off x="304800" y="1643158"/>
              <a:ext cx="8458200" cy="1471510"/>
            </a:xfrm>
            <a:prstGeom prst="rect">
              <a:avLst/>
            </a:prstGeom>
            <a:noFill/>
            <a:ln w="9525">
              <a:noFill/>
              <a:miter lim="800000"/>
              <a:headEnd/>
              <a:tailEnd/>
            </a:ln>
          </p:spPr>
          <p:txBody>
            <a:bodyPr tIns="180000" bIns="180000">
              <a:spAutoFit/>
            </a:bodyPr>
            <a:lstStyle/>
            <a:p>
              <a:pPr algn="just"/>
              <a:r>
                <a:rPr lang="en-US" sz="2400" b="0" dirty="0">
                  <a:latin typeface="Calibri" pitchFamily="34" charset="0"/>
                </a:rPr>
                <a:t>Products like soaps (all types) bars, </a:t>
              </a:r>
              <a:r>
                <a:rPr lang="en-US" sz="2400" b="0" dirty="0">
                  <a:solidFill>
                    <a:srgbClr val="FF0000"/>
                  </a:solidFill>
                  <a:latin typeface="Calibri" pitchFamily="34" charset="0"/>
                </a:rPr>
                <a:t>hand washing liquids</a:t>
              </a:r>
              <a:r>
                <a:rPr lang="en-US" sz="2400" b="0" dirty="0">
                  <a:latin typeface="Calibri" pitchFamily="34" charset="0"/>
                </a:rPr>
                <a:t>, shampoos, detergents, toothpastes, cosmetics, antiperspirants, body lotions and hand sanitizers.</a:t>
              </a:r>
            </a:p>
          </p:txBody>
        </p:sp>
        <p:pic>
          <p:nvPicPr>
            <p:cNvPr id="31" name="Picture 4"/>
            <p:cNvPicPr>
              <a:picLocks noChangeAspect="1" noChangeArrowheads="1"/>
            </p:cNvPicPr>
            <p:nvPr/>
          </p:nvPicPr>
          <p:blipFill>
            <a:blip r:embed="rId6"/>
            <a:srcRect/>
            <a:stretch>
              <a:fillRect/>
            </a:stretch>
          </p:blipFill>
          <p:spPr bwMode="auto">
            <a:xfrm>
              <a:off x="386743" y="5197475"/>
              <a:ext cx="1460010" cy="1050925"/>
            </a:xfrm>
            <a:prstGeom prst="rect">
              <a:avLst/>
            </a:prstGeom>
            <a:noFill/>
            <a:ln w="9525">
              <a:noFill/>
              <a:miter lim="800000"/>
              <a:headEnd/>
              <a:tailEnd/>
            </a:ln>
          </p:spPr>
        </p:pic>
        <p:pic>
          <p:nvPicPr>
            <p:cNvPr id="32" name="Picture 5"/>
            <p:cNvPicPr>
              <a:picLocks noChangeAspect="1" noChangeArrowheads="1"/>
            </p:cNvPicPr>
            <p:nvPr/>
          </p:nvPicPr>
          <p:blipFill>
            <a:blip r:embed="rId7"/>
            <a:srcRect/>
            <a:stretch>
              <a:fillRect/>
            </a:stretch>
          </p:blipFill>
          <p:spPr bwMode="auto">
            <a:xfrm>
              <a:off x="3157226" y="3276600"/>
              <a:ext cx="4533901" cy="2057400"/>
            </a:xfrm>
            <a:prstGeom prst="rect">
              <a:avLst/>
            </a:prstGeom>
            <a:noFill/>
            <a:ln w="9525">
              <a:noFill/>
              <a:miter lim="800000"/>
              <a:headEnd/>
              <a:tailEnd/>
            </a:ln>
          </p:spPr>
        </p:pic>
        <p:pic>
          <p:nvPicPr>
            <p:cNvPr id="33" name="Picture 7"/>
            <p:cNvPicPr>
              <a:picLocks noChangeAspect="1" noChangeArrowheads="1"/>
            </p:cNvPicPr>
            <p:nvPr/>
          </p:nvPicPr>
          <p:blipFill>
            <a:blip r:embed="rId8"/>
            <a:srcRect/>
            <a:stretch>
              <a:fillRect/>
            </a:stretch>
          </p:blipFill>
          <p:spPr bwMode="auto">
            <a:xfrm>
              <a:off x="6831807" y="4302579"/>
              <a:ext cx="1973262" cy="1657350"/>
            </a:xfrm>
            <a:prstGeom prst="rect">
              <a:avLst/>
            </a:prstGeom>
            <a:noFill/>
            <a:ln w="9525">
              <a:noFill/>
              <a:miter lim="800000"/>
              <a:headEnd/>
              <a:tailEnd/>
            </a:ln>
          </p:spPr>
        </p:pic>
        <p:pic>
          <p:nvPicPr>
            <p:cNvPr id="34" name="Picture 13"/>
            <p:cNvPicPr>
              <a:picLocks noChangeAspect="1" noChangeArrowheads="1"/>
            </p:cNvPicPr>
            <p:nvPr/>
          </p:nvPicPr>
          <p:blipFill>
            <a:blip r:embed="rId9"/>
            <a:srcRect/>
            <a:stretch>
              <a:fillRect/>
            </a:stretch>
          </p:blipFill>
          <p:spPr bwMode="auto">
            <a:xfrm>
              <a:off x="2057400" y="4203927"/>
              <a:ext cx="1714500" cy="1714500"/>
            </a:xfrm>
            <a:prstGeom prst="rect">
              <a:avLst/>
            </a:prstGeom>
            <a:noFill/>
            <a:ln w="9525">
              <a:noFill/>
              <a:miter lim="800000"/>
              <a:headEnd/>
              <a:tailEnd/>
            </a:ln>
          </p:spPr>
        </p:pic>
      </p:grpSp>
      <p:sp>
        <p:nvSpPr>
          <p:cNvPr id="35" name="Rectangle 34"/>
          <p:cNvSpPr/>
          <p:nvPr/>
        </p:nvSpPr>
        <p:spPr>
          <a:xfrm>
            <a:off x="-32" y="6498024"/>
            <a:ext cx="9180000" cy="3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37"/>
          <p:cNvSpPr/>
          <p:nvPr/>
        </p:nvSpPr>
        <p:spPr>
          <a:xfrm>
            <a:off x="5629520" y="6498024"/>
            <a:ext cx="1800000" cy="36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Rectangle 38"/>
          <p:cNvSpPr/>
          <p:nvPr/>
        </p:nvSpPr>
        <p:spPr>
          <a:xfrm>
            <a:off x="7415470" y="6498024"/>
            <a:ext cx="1800000" cy="36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39"/>
          <p:cNvSpPr/>
          <p:nvPr/>
        </p:nvSpPr>
        <p:spPr>
          <a:xfrm>
            <a:off x="-32" y="6498024"/>
            <a:ext cx="360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2308</TotalTime>
  <Words>6597</Words>
  <Application>Microsoft Office PowerPoint</Application>
  <PresentationFormat>On-screen Show (4:3)</PresentationFormat>
  <Paragraphs>610</Paragraphs>
  <Slides>122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122</vt:i4>
      </vt:variant>
    </vt:vector>
  </HeadingPairs>
  <TitlesOfParts>
    <vt:vector size="124" baseType="lpstr">
      <vt:lpstr>Office Theme</vt:lpstr>
      <vt:lpstr>Document</vt:lpstr>
      <vt:lpstr>Slide 1</vt:lpstr>
      <vt:lpstr>" In The Name of Allah, The Most Beneficent, The Most Merciful"   Halal Culture (Education/Awareness) Covering some of the health aspects of  halal and non-halal How Important is Halal to You?   By: Dr. Hani M. Al-Mazeedi  </vt:lpstr>
      <vt:lpstr>Slide 3</vt:lpstr>
      <vt:lpstr>Scope</vt:lpstr>
      <vt:lpstr>Slide 5</vt:lpstr>
      <vt:lpstr>Slide 6</vt:lpstr>
      <vt:lpstr>Content</vt:lpstr>
      <vt:lpstr>Introduction</vt:lpstr>
      <vt:lpstr>Introduction</vt:lpstr>
      <vt:lpstr>Introduction</vt:lpstr>
      <vt:lpstr>Introduction</vt:lpstr>
      <vt:lpstr>Introduction</vt:lpstr>
      <vt:lpstr>Why there is an interest in the subject of Halal</vt:lpstr>
      <vt:lpstr>Why there is an interest in the subject of Halal</vt:lpstr>
      <vt:lpstr>Religious requirements</vt:lpstr>
      <vt:lpstr>Terminologies Related To Halal</vt:lpstr>
      <vt:lpstr>Halal</vt:lpstr>
      <vt:lpstr>Haram</vt:lpstr>
      <vt:lpstr>Mushbooh</vt:lpstr>
      <vt:lpstr>Mushbooh</vt:lpstr>
      <vt:lpstr>Mushbooh</vt:lpstr>
      <vt:lpstr>Makrooh</vt:lpstr>
      <vt:lpstr>Tayyib</vt:lpstr>
      <vt:lpstr>Azka</vt:lpstr>
      <vt:lpstr>Najis</vt:lpstr>
      <vt:lpstr>Thickener (مغلَّظة) Najis material</vt:lpstr>
      <vt:lpstr>Tahara</vt:lpstr>
      <vt:lpstr>Jalalah</vt:lpstr>
      <vt:lpstr>Istihala</vt:lpstr>
      <vt:lpstr>Halal slaughter (Dhabihah)</vt:lpstr>
      <vt:lpstr>Dead Animal</vt:lpstr>
      <vt:lpstr>Halal Culture</vt:lpstr>
      <vt:lpstr>Halal Culture</vt:lpstr>
      <vt:lpstr>Halal Culture</vt:lpstr>
      <vt:lpstr>Halal Culture</vt:lpstr>
      <vt:lpstr>Halal Culture</vt:lpstr>
      <vt:lpstr>Halal Culture</vt:lpstr>
      <vt:lpstr>Halal Culture</vt:lpstr>
      <vt:lpstr>Comparisons between present and past with regard to Halal</vt:lpstr>
      <vt:lpstr>Slide 40</vt:lpstr>
      <vt:lpstr>Slide 41</vt:lpstr>
      <vt:lpstr>Slide 42</vt:lpstr>
      <vt:lpstr>Slide 43</vt:lpstr>
      <vt:lpstr>Slide 44</vt:lpstr>
      <vt:lpstr>Slide 45</vt:lpstr>
      <vt:lpstr>Slide 46</vt:lpstr>
      <vt:lpstr>Slide 47</vt:lpstr>
      <vt:lpstr>Slide 48</vt:lpstr>
      <vt:lpstr>Slide 49</vt:lpstr>
      <vt:lpstr>Some believe that sanctity involves only</vt:lpstr>
      <vt:lpstr>The translation of the meaning of the Hadith</vt:lpstr>
      <vt:lpstr>Slide 52</vt:lpstr>
      <vt:lpstr>Slide 53</vt:lpstr>
      <vt:lpstr>Slide 54</vt:lpstr>
      <vt:lpstr>The Confused meaning of Halal was due to:</vt:lpstr>
      <vt:lpstr>The Confused meaning of Halal was due to:</vt:lpstr>
      <vt:lpstr>The Confused meaning of Halal was due to:</vt:lpstr>
      <vt:lpstr>The Confused meaning of Halal was due to:</vt:lpstr>
      <vt:lpstr>Slide 59</vt:lpstr>
      <vt:lpstr>Slide 60</vt:lpstr>
      <vt:lpstr>Slide 61</vt:lpstr>
      <vt:lpstr>Slide 62</vt:lpstr>
      <vt:lpstr>Slide 63</vt:lpstr>
      <vt:lpstr>Slide 64</vt:lpstr>
      <vt:lpstr>Slide 65</vt:lpstr>
      <vt:lpstr>Critical components of religious nature in food and non-food products are:</vt:lpstr>
      <vt:lpstr>A simplified background on the chemical composition of some ingredients</vt:lpstr>
      <vt:lpstr>A simplified background on the chemical composition of some ingredients</vt:lpstr>
      <vt:lpstr>What do you know about Gelatin E441?</vt:lpstr>
      <vt:lpstr>What do you know about Gelatin E441?</vt:lpstr>
      <vt:lpstr>Slide 71</vt:lpstr>
      <vt:lpstr>Slide 72</vt:lpstr>
      <vt:lpstr>Slide 73</vt:lpstr>
      <vt:lpstr>Slide 74</vt:lpstr>
      <vt:lpstr>Slide 75</vt:lpstr>
      <vt:lpstr>Slide 76</vt:lpstr>
      <vt:lpstr>Slide 77</vt:lpstr>
      <vt:lpstr>Potential sources of ingredients for some cosmetic brands</vt:lpstr>
      <vt:lpstr>How are some products produced?</vt:lpstr>
      <vt:lpstr>Slide 80</vt:lpstr>
      <vt:lpstr>Examples of critical ingredients:</vt:lpstr>
      <vt:lpstr>Slide 82</vt:lpstr>
      <vt:lpstr>Slide 83</vt:lpstr>
      <vt:lpstr>Wheat flour improvers L-Cysteine</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Alternatives</vt:lpstr>
      <vt:lpstr>The message</vt:lpstr>
      <vt:lpstr>Slide 111</vt:lpstr>
      <vt:lpstr>Slide 112</vt:lpstr>
      <vt:lpstr>Slide 113</vt:lpstr>
      <vt:lpstr>Slide 114</vt:lpstr>
      <vt:lpstr>Slide 115</vt:lpstr>
      <vt:lpstr>Slide 116</vt:lpstr>
      <vt:lpstr>What is under the umbrella of halal?</vt:lpstr>
      <vt:lpstr>Conclusions</vt:lpstr>
      <vt:lpstr>Recommendations</vt:lpstr>
      <vt:lpstr>References</vt:lpstr>
      <vt:lpstr>Slide 121</vt:lpstr>
      <vt:lpstr>Slide 122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130</cp:revision>
  <dcterms:created xsi:type="dcterms:W3CDTF">2018-03-23T13:26:30Z</dcterms:created>
  <dcterms:modified xsi:type="dcterms:W3CDTF">2018-03-26T13:55:42Z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